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7.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60" r:id="rId4"/>
    <p:sldId id="258" r:id="rId5"/>
    <p:sldId id="261" r:id="rId6"/>
    <p:sldId id="259" r:id="rId7"/>
    <p:sldId id="262" r:id="rId8"/>
    <p:sldId id="263" r:id="rId9"/>
    <p:sldId id="264" r:id="rId10"/>
    <p:sldId id="265" r:id="rId11"/>
    <p:sldId id="268" r:id="rId12"/>
    <p:sldId id="266" r:id="rId13"/>
    <p:sldId id="269" r:id="rId14"/>
    <p:sldId id="270" r:id="rId15"/>
    <p:sldId id="271" r:id="rId16"/>
    <p:sldId id="267" r:id="rId17"/>
    <p:sldId id="273" r:id="rId18"/>
    <p:sldId id="272"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024" autoAdjust="0"/>
  </p:normalViewPr>
  <p:slideViewPr>
    <p:cSldViewPr snapToGrid="0">
      <p:cViewPr varScale="1">
        <p:scale>
          <a:sx n="88" d="100"/>
          <a:sy n="88" d="100"/>
        </p:scale>
        <p:origin x="14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0:15:56.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0,'3378'0'0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4T13:05:00.4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82,'39'-8,"-9"0,117-18,-80 12,1 3,120-3,-179 14,341 12,-281-5,0 2,-1 4,70 22,7 2,2-6,199 17,16 1,-73 11,78 13,-284-61,0-4,121-3,-130-12,120-25,-13 0,315-3,-429 32,-41 2,1-1,-1-2,1 0,-1-2,0-1,-1-1,0-1,0-1,-1-1,0-1,27-19,146-100,-178 115,-7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3:05:02.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0,'159'3969'0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4T13:05:05.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1,'3'2,"0"0,-1 1,1-1,-1 1,0-1,0 1,0 0,0 0,0 0,0 0,-1 0,0 1,1-1,0 5,-2-7,13 45,-1-1,-3 2,-2 0,2 59,1 0,-3-43,-2 1,-2 0,-13 127,-2-61,6 203,8-193,0-95,3 0,15 67,-10-61,6 74,20 159,-33-267,7 72,-3 0,-9 135,0-73,-1-69,-14 85,9-68,8 156,2-107,-4 16,5 177,-2-322,1 0,1-1,0 1,8 20,-11-39,0 1,0-1,0 1,1-1,-1 1,0-1,0 1,1-1,-1 1,0-1,1 0,-1 1,0-1,1 0,-1 1,1-1,-1 0,1 1,-1-1,1 0,-1 0,0 0,1 1,0-1,-1 0,1 0,-1 0,1 0,-1 0,1 0,-1 0,1 0,-1 0,1 0,-1 0,1 0,-1 0,1-1,-1 1,1 0,-1 0,1 0,-1-1,1 1,0-1,12-8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1:17:36.4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0,'1773'132'0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0:15:56.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0,'3378'0'0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4T10:19:41.5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1 183,'12'-1,"1"0,0-1,21-6,21-4,-18 9,0 2,0 1,0 2,52 10,143 42,-189-44,0-3,44 2,56 10,-54-3,1-5,0-4,105-4,-62-2,-40 2,130-14,-182 3,-1-1,48-18,38-9,-56 23,-1 3,2 2,99 3,-148 6,16-1,-1 1,1 2,-1 2,59 15,-93-20,-1 1,0 0,1 0,-1 0,0 0,0 0,0 0,1 0,-1 1,0-1,-1 1,1-1,0 1,0 0,-1 0,1 0,-1 0,1 0,-1 0,1 3,-2-3,1 0,-1 0,0 0,0 0,0 0,-1-1,1 1,0 0,-1 0,0 0,1 0,-1 0,0 0,0 0,0-1,0 1,0 0,0-1,-2 3,-4 4,-1-1,0 0,-1 0,1 0,-1-1,0 0,-16 7,-6-1,0-2,-41 9,-2 0,73-18,-36 11,-1-1,0-2,-1-1,-59 3,29-7,-120 23,50-5,-32-10,-6 0,96-3,1-4,-1-4,1-3,-1-3,-128-26,181 23,1 0,0-2,-41-21,38 17,0 1,-41-12,-24 2,0 3,-104-7,176 26,0-1,0-1,0-1,1-1,0-1,-31-12,51 17,1 1,-1-1,1 0,-1 0,1 0,-1 0,1 0,-1 0,1 0,0 0,0 0,-1-1,1 1,0-1,0 1,1-1,-1 1,0-1,0 1,1-1,-1 0,1 1,-1-1,0-3,2 2,-1 0,1 1,0-1,0 0,0 1,0-1,0 1,0-1,1 1,-1 0,1-1,0 1,0 0,2-2,9-8,1 0,0 1,27-16,-37 25,18-13,1 2,1 0,0 1,0 2,1 0,1 2,28-6,63-11,-73 14,1 2,70-5,519 29,-394-3,193-8,-256-5,-107-4,-43-2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4T10:19:44.3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33,'72'-1,"5"0,-1 2,0 4,104 19,-157-18,50 12,0-4,1-2,100 2,-127-14,-6-2,0 2,0 2,0 2,62 14,-42-5,1-3,118 5,32 3,-158-10,0-2,1-3,0-3,0-1,88-16,-103 7,0-1,40-19,-50 18,1 0,1 2,0 2,44-7,33 1,-56 5,65 0,106 11,132-4,-342 0,-1-1,0 0,1-1,-2 0,18-8,-16 6,0 0,1 1,28-5,34 4,-39 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0:33:42.40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91 0,'4112'-91'0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0:47:19.0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61 0,'756'-61'0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0:47:39.9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0,'1512'181'0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4T10:49:57.12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0,'1391'0'0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4T13:04:58.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0 160,'35'-2,"-1"-3,0 0,0-3,-1 0,0-2,41-19,-40 15,0 2,1 1,1 1,-1 2,61-5,-38 14,97 16,-41-3,-58-6,101 28,13 3,-60-25,0-6,1-4,-1-4,155-22,-67-17,-128 22,104-10,488 18,-364 12,-146-1,-38 1,1-5,116-17,-156 1,-57 13,2 0,-1 1,29-2,175 5,-111 2,-84-1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27C09-57AB-4F00-A036-0BD63C382582}" type="datetimeFigureOut">
              <a:rPr lang="en-GB" smtClean="0"/>
              <a:t>16/09/2025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F57E9-19F5-4C2D-AF5B-3CD819EC0CF2}" type="slidenum">
              <a:rPr lang="en-GB" smtClean="0"/>
              <a:t>‹#›</a:t>
            </a:fld>
            <a:endParaRPr lang="en-GB"/>
          </a:p>
        </p:txBody>
      </p:sp>
    </p:spTree>
    <p:extLst>
      <p:ext uri="{BB962C8B-B14F-4D97-AF65-F5344CB8AC3E}">
        <p14:creationId xmlns:p14="http://schemas.microsoft.com/office/powerpoint/2010/main" val="421007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my name is ……………. From Ebrington Medical. Welcome to our training session where we’ll be looking at how to understand sutures.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aren’t already aware there are literally hundreds if not thousands of sutures out there with all different material, thread and needle combinations.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Audience Question: Does anyone here today have a basic understanding of the suture combination they are requesting when ordering a suture?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Join in as we break down the suture configurations so that you can choose the right suture for the procedure or use you have in mind.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the purpose of this training session we’ll be demonstrating using the </a:t>
            </a:r>
            <a:r>
              <a:rPr lang="en-GB" sz="1200" kern="1200" dirty="0" err="1">
                <a:solidFill>
                  <a:schemeClr val="tx1"/>
                </a:solidFill>
                <a:effectLst/>
                <a:latin typeface="+mn-lt"/>
                <a:ea typeface="+mn-ea"/>
                <a:cs typeface="+mn-cs"/>
              </a:rPr>
              <a:t>johnson</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johnson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ethicon</a:t>
            </a:r>
            <a:r>
              <a:rPr lang="en-GB" sz="1200" kern="1200" dirty="0">
                <a:solidFill>
                  <a:schemeClr val="tx1"/>
                </a:solidFill>
                <a:effectLst/>
                <a:latin typeface="+mn-lt"/>
                <a:ea typeface="+mn-ea"/>
                <a:cs typeface="+mn-cs"/>
              </a:rPr>
              <a:t> suture range.</a:t>
            </a:r>
          </a:p>
          <a:p>
            <a:endParaRPr lang="en-GB" dirty="0"/>
          </a:p>
        </p:txBody>
      </p:sp>
      <p:sp>
        <p:nvSpPr>
          <p:cNvPr id="4" name="Slide Number Placeholder 3"/>
          <p:cNvSpPr>
            <a:spLocks noGrp="1"/>
          </p:cNvSpPr>
          <p:nvPr>
            <p:ph type="sldNum" sz="quarter" idx="5"/>
          </p:nvPr>
        </p:nvSpPr>
        <p:spPr/>
        <p:txBody>
          <a:bodyPr/>
          <a:lstStyle/>
          <a:p>
            <a:fld id="{C6CF57E9-19F5-4C2D-AF5B-3CD819EC0CF2}" type="slidenum">
              <a:rPr lang="en-GB" smtClean="0"/>
              <a:t>1</a:t>
            </a:fld>
            <a:endParaRPr lang="en-GB"/>
          </a:p>
        </p:txBody>
      </p:sp>
    </p:spTree>
    <p:extLst>
      <p:ext uri="{BB962C8B-B14F-4D97-AF65-F5344CB8AC3E}">
        <p14:creationId xmlns:p14="http://schemas.microsoft.com/office/powerpoint/2010/main" val="3057307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7C96-5CCE-0DA9-3447-289155787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3162A-EC07-8183-C8E8-372AB80F6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00068-2CDE-0C35-BA13-754FF7C1C1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we come to one of the more complex elements– the needle.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 take this one step at a time, starting with the shape of the needle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Suture needles come in a variety of shapes including circular, straight and curved needles – each for an intended use</a:t>
            </a:r>
          </a:p>
        </p:txBody>
      </p:sp>
      <p:sp>
        <p:nvSpPr>
          <p:cNvPr id="4" name="Slide Number Placeholder 3">
            <a:extLst>
              <a:ext uri="{FF2B5EF4-FFF2-40B4-BE49-F238E27FC236}">
                <a16:creationId xmlns:a16="http://schemas.microsoft.com/office/drawing/2014/main" id="{0E8CA657-E179-974B-7DF0-43627EAC4811}"/>
              </a:ext>
            </a:extLst>
          </p:cNvPr>
          <p:cNvSpPr>
            <a:spLocks noGrp="1"/>
          </p:cNvSpPr>
          <p:nvPr>
            <p:ph type="sldNum" sz="quarter" idx="5"/>
          </p:nvPr>
        </p:nvSpPr>
        <p:spPr/>
        <p:txBody>
          <a:bodyPr/>
          <a:lstStyle/>
          <a:p>
            <a:fld id="{C6CF57E9-19F5-4C2D-AF5B-3CD819EC0CF2}" type="slidenum">
              <a:rPr lang="en-GB" smtClean="0"/>
              <a:t>10</a:t>
            </a:fld>
            <a:endParaRPr lang="en-GB"/>
          </a:p>
        </p:txBody>
      </p:sp>
    </p:spTree>
    <p:extLst>
      <p:ext uri="{BB962C8B-B14F-4D97-AF65-F5344CB8AC3E}">
        <p14:creationId xmlns:p14="http://schemas.microsoft.com/office/powerpoint/2010/main" val="259862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FB14B-11B1-10B9-08E7-51A2F9AE9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08EEF-9D47-AA03-C57B-E877AE7BC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B1D18-0A41-5E91-AC22-B4E2476DC5E0}"/>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021CD0E1-DFEE-02D9-7CFA-81C83A619830}"/>
              </a:ext>
            </a:extLst>
          </p:cNvPr>
          <p:cNvSpPr>
            <a:spLocks noGrp="1"/>
          </p:cNvSpPr>
          <p:nvPr>
            <p:ph type="sldNum" sz="quarter" idx="5"/>
          </p:nvPr>
        </p:nvSpPr>
        <p:spPr/>
        <p:txBody>
          <a:bodyPr/>
          <a:lstStyle/>
          <a:p>
            <a:fld id="{C6CF57E9-19F5-4C2D-AF5B-3CD819EC0CF2}" type="slidenum">
              <a:rPr lang="en-GB" smtClean="0"/>
              <a:t>11</a:t>
            </a:fld>
            <a:endParaRPr lang="en-GB"/>
          </a:p>
        </p:txBody>
      </p:sp>
    </p:spTree>
    <p:extLst>
      <p:ext uri="{BB962C8B-B14F-4D97-AF65-F5344CB8AC3E}">
        <p14:creationId xmlns:p14="http://schemas.microsoft.com/office/powerpoint/2010/main" val="1030899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38FA2-F21F-5337-B152-40E27AE82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90866-04B9-2AC8-E7D9-98B875EC3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34396-3A90-B7D8-0B1E-3E267899B719}"/>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Needles are also classified according to their cutting types. Here are a few examples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cutting type symbols are a representation of their cross-section and this is shown in the symbol</a:t>
            </a:r>
          </a:p>
        </p:txBody>
      </p:sp>
      <p:sp>
        <p:nvSpPr>
          <p:cNvPr id="4" name="Slide Number Placeholder 3">
            <a:extLst>
              <a:ext uri="{FF2B5EF4-FFF2-40B4-BE49-F238E27FC236}">
                <a16:creationId xmlns:a16="http://schemas.microsoft.com/office/drawing/2014/main" id="{9E5D018B-414D-ADCA-4B13-917D7E470B8E}"/>
              </a:ext>
            </a:extLst>
          </p:cNvPr>
          <p:cNvSpPr>
            <a:spLocks noGrp="1"/>
          </p:cNvSpPr>
          <p:nvPr>
            <p:ph type="sldNum" sz="quarter" idx="5"/>
          </p:nvPr>
        </p:nvSpPr>
        <p:spPr/>
        <p:txBody>
          <a:bodyPr/>
          <a:lstStyle/>
          <a:p>
            <a:fld id="{C6CF57E9-19F5-4C2D-AF5B-3CD819EC0CF2}" type="slidenum">
              <a:rPr lang="en-GB" smtClean="0"/>
              <a:t>12</a:t>
            </a:fld>
            <a:endParaRPr lang="en-GB"/>
          </a:p>
        </p:txBody>
      </p:sp>
    </p:spTree>
    <p:extLst>
      <p:ext uri="{BB962C8B-B14F-4D97-AF65-F5344CB8AC3E}">
        <p14:creationId xmlns:p14="http://schemas.microsoft.com/office/powerpoint/2010/main" val="3235435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969DC-A3E3-BD28-79BD-5D9452347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D1BDF-0117-9A5D-E7A3-75B1C8BE3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BF7DD-E204-DACB-7DE1-B23FC6FDC241}"/>
              </a:ext>
            </a:extLst>
          </p:cNvPr>
          <p:cNvSpPr>
            <a:spLocks noGrp="1"/>
          </p:cNvSpPr>
          <p:nvPr>
            <p:ph type="body" idx="1"/>
          </p:nvPr>
        </p:nvSpPr>
        <p:spPr/>
        <p:txBody>
          <a:bodyPr/>
          <a:lstStyle/>
          <a:p>
            <a:r>
              <a:rPr lang="en-GB" b="0" dirty="0" err="1"/>
              <a:t>Taperpoint</a:t>
            </a:r>
            <a:r>
              <a:rPr lang="en-GB" b="0" dirty="0"/>
              <a:t> – sharp point, wide body</a:t>
            </a:r>
          </a:p>
        </p:txBody>
      </p:sp>
      <p:sp>
        <p:nvSpPr>
          <p:cNvPr id="4" name="Slide Number Placeholder 3">
            <a:extLst>
              <a:ext uri="{FF2B5EF4-FFF2-40B4-BE49-F238E27FC236}">
                <a16:creationId xmlns:a16="http://schemas.microsoft.com/office/drawing/2014/main" id="{FA9EA14C-3904-23D1-E2F7-B351CA333CE9}"/>
              </a:ext>
            </a:extLst>
          </p:cNvPr>
          <p:cNvSpPr>
            <a:spLocks noGrp="1"/>
          </p:cNvSpPr>
          <p:nvPr>
            <p:ph type="sldNum" sz="quarter" idx="5"/>
          </p:nvPr>
        </p:nvSpPr>
        <p:spPr/>
        <p:txBody>
          <a:bodyPr/>
          <a:lstStyle/>
          <a:p>
            <a:fld id="{C6CF57E9-19F5-4C2D-AF5B-3CD819EC0CF2}" type="slidenum">
              <a:rPr lang="en-GB" smtClean="0"/>
              <a:t>13</a:t>
            </a:fld>
            <a:endParaRPr lang="en-GB"/>
          </a:p>
        </p:txBody>
      </p:sp>
    </p:spTree>
    <p:extLst>
      <p:ext uri="{BB962C8B-B14F-4D97-AF65-F5344CB8AC3E}">
        <p14:creationId xmlns:p14="http://schemas.microsoft.com/office/powerpoint/2010/main" val="2342770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E2ADA-527C-A5F5-E41E-B892A391A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46641-46F5-2DDB-7532-01B0F5BA9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7AFFE-E632-3863-CDE0-F7A1C1390B9E}"/>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Needles are given a specific length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Measured in </a:t>
            </a:r>
            <a:r>
              <a:rPr lang="en-GB" sz="1200" kern="1200" dirty="0" err="1">
                <a:solidFill>
                  <a:schemeClr val="tx1"/>
                </a:solidFill>
                <a:effectLst/>
                <a:latin typeface="+mn-lt"/>
                <a:ea typeface="+mn-ea"/>
                <a:cs typeface="+mn-cs"/>
              </a:rPr>
              <a:t>millimeteres</a:t>
            </a:r>
            <a:r>
              <a:rPr lang="en-GB" sz="1200" kern="1200" dirty="0">
                <a:solidFill>
                  <a:schemeClr val="tx1"/>
                </a:solidFill>
                <a:effectLst/>
                <a:latin typeface="+mn-lt"/>
                <a:ea typeface="+mn-ea"/>
                <a:cs typeface="+mn-cs"/>
              </a:rPr>
              <a:t> along the curvature (outer size)</a:t>
            </a:r>
          </a:p>
        </p:txBody>
      </p:sp>
      <p:sp>
        <p:nvSpPr>
          <p:cNvPr id="4" name="Slide Number Placeholder 3">
            <a:extLst>
              <a:ext uri="{FF2B5EF4-FFF2-40B4-BE49-F238E27FC236}">
                <a16:creationId xmlns:a16="http://schemas.microsoft.com/office/drawing/2014/main" id="{0456042A-32C3-DE26-A415-1C54FED0CE15}"/>
              </a:ext>
            </a:extLst>
          </p:cNvPr>
          <p:cNvSpPr>
            <a:spLocks noGrp="1"/>
          </p:cNvSpPr>
          <p:nvPr>
            <p:ph type="sldNum" sz="quarter" idx="5"/>
          </p:nvPr>
        </p:nvSpPr>
        <p:spPr/>
        <p:txBody>
          <a:bodyPr/>
          <a:lstStyle/>
          <a:p>
            <a:fld id="{C6CF57E9-19F5-4C2D-AF5B-3CD819EC0CF2}" type="slidenum">
              <a:rPr lang="en-GB" smtClean="0"/>
              <a:t>14</a:t>
            </a:fld>
            <a:endParaRPr lang="en-GB"/>
          </a:p>
        </p:txBody>
      </p:sp>
    </p:spTree>
    <p:extLst>
      <p:ext uri="{BB962C8B-B14F-4D97-AF65-F5344CB8AC3E}">
        <p14:creationId xmlns:p14="http://schemas.microsoft.com/office/powerpoint/2010/main" val="2112221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07C25-62C8-CAC9-A9EA-3C19F5B9A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F7ADF-E1C2-3009-78EB-64113CA59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3746C-2F76-8B06-258C-302EF18783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the image you see on the suture packaging is a 1:1 scale depiction of the needle.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outline is the exact size</a:t>
            </a:r>
          </a:p>
          <a:p>
            <a:endParaRPr lang="en-GB" b="0" dirty="0"/>
          </a:p>
        </p:txBody>
      </p:sp>
      <p:sp>
        <p:nvSpPr>
          <p:cNvPr id="4" name="Slide Number Placeholder 3">
            <a:extLst>
              <a:ext uri="{FF2B5EF4-FFF2-40B4-BE49-F238E27FC236}">
                <a16:creationId xmlns:a16="http://schemas.microsoft.com/office/drawing/2014/main" id="{A4847D62-76CC-64FA-3E1A-74D2C48067BB}"/>
              </a:ext>
            </a:extLst>
          </p:cNvPr>
          <p:cNvSpPr>
            <a:spLocks noGrp="1"/>
          </p:cNvSpPr>
          <p:nvPr>
            <p:ph type="sldNum" sz="quarter" idx="5"/>
          </p:nvPr>
        </p:nvSpPr>
        <p:spPr/>
        <p:txBody>
          <a:bodyPr/>
          <a:lstStyle/>
          <a:p>
            <a:fld id="{C6CF57E9-19F5-4C2D-AF5B-3CD819EC0CF2}" type="slidenum">
              <a:rPr lang="en-GB" smtClean="0"/>
              <a:t>15</a:t>
            </a:fld>
            <a:endParaRPr lang="en-GB"/>
          </a:p>
        </p:txBody>
      </p:sp>
    </p:spTree>
    <p:extLst>
      <p:ext uri="{BB962C8B-B14F-4D97-AF65-F5344CB8AC3E}">
        <p14:creationId xmlns:p14="http://schemas.microsoft.com/office/powerpoint/2010/main" val="1580197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6D83-B183-EC28-2296-7EB646650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F4664-63A4-DCC4-8349-DBEBF51B0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7304D-3536-B6F9-7DC4-9A09B374D2AB}"/>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The suture needle combination of shape, size and cutting point and subsequently is given each a unique code based on its intended purpose.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unique code will always have the same shape, size and cutting point variable fixed regardless of what suture its on.</a:t>
            </a:r>
          </a:p>
        </p:txBody>
      </p:sp>
      <p:sp>
        <p:nvSpPr>
          <p:cNvPr id="4" name="Slide Number Placeholder 3">
            <a:extLst>
              <a:ext uri="{FF2B5EF4-FFF2-40B4-BE49-F238E27FC236}">
                <a16:creationId xmlns:a16="http://schemas.microsoft.com/office/drawing/2014/main" id="{D5B426A0-7F29-8576-FDB1-2ED050F4C7FA}"/>
              </a:ext>
            </a:extLst>
          </p:cNvPr>
          <p:cNvSpPr>
            <a:spLocks noGrp="1"/>
          </p:cNvSpPr>
          <p:nvPr>
            <p:ph type="sldNum" sz="quarter" idx="5"/>
          </p:nvPr>
        </p:nvSpPr>
        <p:spPr/>
        <p:txBody>
          <a:bodyPr/>
          <a:lstStyle/>
          <a:p>
            <a:fld id="{C6CF57E9-19F5-4C2D-AF5B-3CD819EC0CF2}" type="slidenum">
              <a:rPr lang="en-GB" smtClean="0"/>
              <a:t>16</a:t>
            </a:fld>
            <a:endParaRPr lang="en-GB"/>
          </a:p>
        </p:txBody>
      </p:sp>
    </p:spTree>
    <p:extLst>
      <p:ext uri="{BB962C8B-B14F-4D97-AF65-F5344CB8AC3E}">
        <p14:creationId xmlns:p14="http://schemas.microsoft.com/office/powerpoint/2010/main" val="1419455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FC513-2056-8768-EFAD-99D6334C5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F6131-0BAB-5E47-B9DD-15A8E9AD5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F924C-19C1-0CA6-FB66-D7D69AD47D48}"/>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B9785029-0C23-EA2E-8248-F827327501F3}"/>
              </a:ext>
            </a:extLst>
          </p:cNvPr>
          <p:cNvSpPr>
            <a:spLocks noGrp="1"/>
          </p:cNvSpPr>
          <p:nvPr>
            <p:ph type="sldNum" sz="quarter" idx="5"/>
          </p:nvPr>
        </p:nvSpPr>
        <p:spPr/>
        <p:txBody>
          <a:bodyPr/>
          <a:lstStyle/>
          <a:p>
            <a:fld id="{C6CF57E9-19F5-4C2D-AF5B-3CD819EC0CF2}" type="slidenum">
              <a:rPr lang="en-GB" smtClean="0"/>
              <a:t>17</a:t>
            </a:fld>
            <a:endParaRPr lang="en-GB"/>
          </a:p>
        </p:txBody>
      </p:sp>
    </p:spTree>
    <p:extLst>
      <p:ext uri="{BB962C8B-B14F-4D97-AF65-F5344CB8AC3E}">
        <p14:creationId xmlns:p14="http://schemas.microsoft.com/office/powerpoint/2010/main" val="1363386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E50A5-C524-12D7-29D2-E636894F4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CCE21-3AD1-21FF-C9EE-4461441E9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3B3B7-A9FD-0087-979C-14D0D9098FD9}"/>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Another thing to note is that the needle codes are derived from their intended procedure use.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at these examples.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Audience Question: Can you guess what these needle codes mean?</a:t>
            </a:r>
          </a:p>
        </p:txBody>
      </p:sp>
      <p:sp>
        <p:nvSpPr>
          <p:cNvPr id="4" name="Slide Number Placeholder 3">
            <a:extLst>
              <a:ext uri="{FF2B5EF4-FFF2-40B4-BE49-F238E27FC236}">
                <a16:creationId xmlns:a16="http://schemas.microsoft.com/office/drawing/2014/main" id="{874205E9-6AE0-E858-1CE5-2BAE561C4DEC}"/>
              </a:ext>
            </a:extLst>
          </p:cNvPr>
          <p:cNvSpPr>
            <a:spLocks noGrp="1"/>
          </p:cNvSpPr>
          <p:nvPr>
            <p:ph type="sldNum" sz="quarter" idx="5"/>
          </p:nvPr>
        </p:nvSpPr>
        <p:spPr/>
        <p:txBody>
          <a:bodyPr/>
          <a:lstStyle/>
          <a:p>
            <a:fld id="{C6CF57E9-19F5-4C2D-AF5B-3CD819EC0CF2}" type="slidenum">
              <a:rPr lang="en-GB" smtClean="0"/>
              <a:t>18</a:t>
            </a:fld>
            <a:endParaRPr lang="en-GB"/>
          </a:p>
        </p:txBody>
      </p:sp>
    </p:spTree>
    <p:extLst>
      <p:ext uri="{BB962C8B-B14F-4D97-AF65-F5344CB8AC3E}">
        <p14:creationId xmlns:p14="http://schemas.microsoft.com/office/powerpoint/2010/main" val="1247018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E59C-03C7-01EF-ABBC-33789B44F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996A4-D394-28A4-33BA-4C5EBC9D8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4E756-A5D2-0E05-1B56-232FEB07A000}"/>
              </a:ext>
            </a:extLst>
          </p:cNvPr>
          <p:cNvSpPr>
            <a:spLocks noGrp="1"/>
          </p:cNvSpPr>
          <p:nvPr>
            <p:ph type="body" idx="1"/>
          </p:nvPr>
        </p:nvSpPr>
        <p:spPr/>
        <p:txBody>
          <a:bodyPr/>
          <a:lstStyle/>
          <a:p>
            <a:r>
              <a:rPr lang="en-GB" b="0" dirty="0"/>
              <a:t>SH here stands for Small Half</a:t>
            </a:r>
          </a:p>
        </p:txBody>
      </p:sp>
      <p:sp>
        <p:nvSpPr>
          <p:cNvPr id="4" name="Slide Number Placeholder 3">
            <a:extLst>
              <a:ext uri="{FF2B5EF4-FFF2-40B4-BE49-F238E27FC236}">
                <a16:creationId xmlns:a16="http://schemas.microsoft.com/office/drawing/2014/main" id="{EC4CEA2F-20C9-E54E-2E9E-6C5EDFCBBF7D}"/>
              </a:ext>
            </a:extLst>
          </p:cNvPr>
          <p:cNvSpPr>
            <a:spLocks noGrp="1"/>
          </p:cNvSpPr>
          <p:nvPr>
            <p:ph type="sldNum" sz="quarter" idx="5"/>
          </p:nvPr>
        </p:nvSpPr>
        <p:spPr/>
        <p:txBody>
          <a:bodyPr/>
          <a:lstStyle/>
          <a:p>
            <a:fld id="{C6CF57E9-19F5-4C2D-AF5B-3CD819EC0CF2}" type="slidenum">
              <a:rPr lang="en-GB" smtClean="0"/>
              <a:t>19</a:t>
            </a:fld>
            <a:endParaRPr lang="en-GB"/>
          </a:p>
        </p:txBody>
      </p:sp>
    </p:spTree>
    <p:extLst>
      <p:ext uri="{BB962C8B-B14F-4D97-AF65-F5344CB8AC3E}">
        <p14:creationId xmlns:p14="http://schemas.microsoft.com/office/powerpoint/2010/main" val="1360411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first thing you need to know is that sutures are divided into two categories. Absorbable and non-absorbable.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Audience Question: Can anybody suggest where on the body an absorbable suture could be used? And a non-absorbable suture?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Absorbable sutures are typically used for internal tissues that don’t require long-term support for example oral suturing after tooth removal.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Whereas, non-absorbable sutures are used for external closures or tissues requiring long-term support such as skin closure and tendon repair.</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6CF57E9-19F5-4C2D-AF5B-3CD819EC0CF2}" type="slidenum">
              <a:rPr lang="en-GB" smtClean="0"/>
              <a:t>2</a:t>
            </a:fld>
            <a:endParaRPr lang="en-GB"/>
          </a:p>
        </p:txBody>
      </p:sp>
    </p:spTree>
    <p:extLst>
      <p:ext uri="{BB962C8B-B14F-4D97-AF65-F5344CB8AC3E}">
        <p14:creationId xmlns:p14="http://schemas.microsoft.com/office/powerpoint/2010/main" val="4001774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7778-EE0E-EA3C-0AF6-2DA7DA80F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A40BC-41A9-8177-9352-88E6D8EF7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199E7-2F5C-E935-70F4-0EBFC3129DA8}"/>
              </a:ext>
            </a:extLst>
          </p:cNvPr>
          <p:cNvSpPr>
            <a:spLocks noGrp="1"/>
          </p:cNvSpPr>
          <p:nvPr>
            <p:ph type="body" idx="1"/>
          </p:nvPr>
        </p:nvSpPr>
        <p:spPr/>
        <p:txBody>
          <a:bodyPr/>
          <a:lstStyle/>
          <a:p>
            <a:r>
              <a:rPr lang="en-GB" sz="1200" b="0" kern="1200" dirty="0">
                <a:solidFill>
                  <a:schemeClr val="tx1"/>
                </a:solidFill>
                <a:effectLst/>
                <a:latin typeface="+mn-lt"/>
                <a:ea typeface="+mn-ea"/>
                <a:cs typeface="+mn-cs"/>
              </a:rPr>
              <a:t>Here we have a snapshot of the various suture brands from J&amp;J.</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Audience Question: Can anyone pick out the 2 sutures made with natural materials?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2 Natural Sutures: Stainless Steel and </a:t>
            </a:r>
            <a:r>
              <a:rPr lang="en-GB" sz="1200" b="0" kern="1200" dirty="0" err="1">
                <a:solidFill>
                  <a:schemeClr val="tx1"/>
                </a:solidFill>
                <a:effectLst/>
                <a:latin typeface="+mn-lt"/>
                <a:ea typeface="+mn-ea"/>
                <a:cs typeface="+mn-cs"/>
              </a:rPr>
              <a:t>Mersilk</a:t>
            </a:r>
            <a:r>
              <a:rPr lang="en-GB" sz="1200" b="0" kern="1200" dirty="0">
                <a:solidFill>
                  <a:schemeClr val="tx1"/>
                </a:solidFill>
                <a:effectLst/>
                <a:latin typeface="+mn-lt"/>
                <a:ea typeface="+mn-ea"/>
                <a:cs typeface="+mn-cs"/>
              </a:rPr>
              <a:t> (made from the cocoons of the silk worm Bombyx Mori)</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others are synthetic-based using materials such as nylon, polyester and polyglactin</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Again, different uses for each, and varying breaking strength retentions</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E26772D-4044-5A35-5C35-0C4BB5ED251C}"/>
              </a:ext>
            </a:extLst>
          </p:cNvPr>
          <p:cNvSpPr>
            <a:spLocks noGrp="1"/>
          </p:cNvSpPr>
          <p:nvPr>
            <p:ph type="sldNum" sz="quarter" idx="5"/>
          </p:nvPr>
        </p:nvSpPr>
        <p:spPr/>
        <p:txBody>
          <a:bodyPr/>
          <a:lstStyle/>
          <a:p>
            <a:fld id="{C6CF57E9-19F5-4C2D-AF5B-3CD819EC0CF2}" type="slidenum">
              <a:rPr lang="en-GB" smtClean="0"/>
              <a:t>20</a:t>
            </a:fld>
            <a:endParaRPr lang="en-GB"/>
          </a:p>
        </p:txBody>
      </p:sp>
    </p:spTree>
    <p:extLst>
      <p:ext uri="{BB962C8B-B14F-4D97-AF65-F5344CB8AC3E}">
        <p14:creationId xmlns:p14="http://schemas.microsoft.com/office/powerpoint/2010/main" val="2246465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9EC7-EA62-521A-CC70-32DEB268F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CCFD3-AAE2-2372-C0E3-9993E0A74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1008A-91D7-92C1-2D14-2015AE92A302}"/>
              </a:ext>
            </a:extLst>
          </p:cNvPr>
          <p:cNvSpPr>
            <a:spLocks noGrp="1"/>
          </p:cNvSpPr>
          <p:nvPr>
            <p:ph type="body" idx="1"/>
          </p:nvPr>
        </p:nvSpPr>
        <p:spPr/>
        <p:txBody>
          <a:bodyPr/>
          <a:lstStyle/>
          <a:p>
            <a:r>
              <a:rPr lang="en-GB" sz="1200" b="0" kern="1200" dirty="0">
                <a:solidFill>
                  <a:schemeClr val="tx1"/>
                </a:solidFill>
                <a:effectLst/>
                <a:latin typeface="+mn-lt"/>
                <a:ea typeface="+mn-ea"/>
                <a:cs typeface="+mn-cs"/>
              </a:rPr>
              <a:t>With the risk of SSI’s (Surgical Site Infections), particularly with vulnerable tissue such as bowels, bladders and even skin. J&amp;J have developed an antibacterial range with 3 of their absorbable sutures.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Known as Plus Sutures, it simply is an antibacterial coating of Triclosan (</a:t>
            </a:r>
            <a:r>
              <a:rPr lang="en-GB" sz="1200" b="0" i="0" kern="1200" dirty="0">
                <a:solidFill>
                  <a:schemeClr val="tx1"/>
                </a:solidFill>
                <a:effectLst/>
                <a:latin typeface="+mn-lt"/>
                <a:ea typeface="+mn-ea"/>
                <a:cs typeface="+mn-cs"/>
              </a:rPr>
              <a:t>TRY-</a:t>
            </a:r>
            <a:r>
              <a:rPr lang="en-GB" sz="1200" b="0" i="0" kern="1200" dirty="0" err="1">
                <a:solidFill>
                  <a:schemeClr val="tx1"/>
                </a:solidFill>
                <a:effectLst/>
                <a:latin typeface="+mn-lt"/>
                <a:ea typeface="+mn-ea"/>
                <a:cs typeface="+mn-cs"/>
              </a:rPr>
              <a:t>kluh</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san</a:t>
            </a:r>
            <a:r>
              <a:rPr lang="en-GB" sz="1200" b="0" i="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on top of the suture so that MRSA and other bacteria are inhibited at the wound site - </a:t>
            </a:r>
            <a:r>
              <a:rPr lang="en-US" sz="1200" b="0" i="0" kern="1200" dirty="0">
                <a:solidFill>
                  <a:schemeClr val="tx1"/>
                </a:solidFill>
                <a:effectLst/>
                <a:latin typeface="+mn-lt"/>
                <a:ea typeface="+mn-ea"/>
                <a:cs typeface="+mn-cs"/>
              </a:rPr>
              <a:t>Extensive clinical data shows a 28% reduction in SSI risk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Sutures in the range presently: PDS Plus, </a:t>
            </a:r>
            <a:r>
              <a:rPr lang="en-US" sz="1200" b="0" i="0" kern="1200" dirty="0" err="1">
                <a:solidFill>
                  <a:schemeClr val="tx1"/>
                </a:solidFill>
                <a:effectLst/>
                <a:latin typeface="+mn-lt"/>
                <a:ea typeface="+mn-ea"/>
                <a:cs typeface="+mn-cs"/>
              </a:rPr>
              <a:t>Vicryl</a:t>
            </a:r>
            <a:r>
              <a:rPr lang="en-US" sz="1200" b="0" i="0" kern="1200" dirty="0">
                <a:solidFill>
                  <a:schemeClr val="tx1"/>
                </a:solidFill>
                <a:effectLst/>
                <a:latin typeface="+mn-lt"/>
                <a:ea typeface="+mn-ea"/>
                <a:cs typeface="+mn-cs"/>
              </a:rPr>
              <a:t> Plus, Monocryl Plus</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C2956F2-C23E-CF5A-5E26-22C67E57F964}"/>
              </a:ext>
            </a:extLst>
          </p:cNvPr>
          <p:cNvSpPr>
            <a:spLocks noGrp="1"/>
          </p:cNvSpPr>
          <p:nvPr>
            <p:ph type="sldNum" sz="quarter" idx="5"/>
          </p:nvPr>
        </p:nvSpPr>
        <p:spPr/>
        <p:txBody>
          <a:bodyPr/>
          <a:lstStyle/>
          <a:p>
            <a:fld id="{C6CF57E9-19F5-4C2D-AF5B-3CD819EC0CF2}" type="slidenum">
              <a:rPr lang="en-GB" smtClean="0"/>
              <a:t>21</a:t>
            </a:fld>
            <a:endParaRPr lang="en-GB"/>
          </a:p>
        </p:txBody>
      </p:sp>
    </p:spTree>
    <p:extLst>
      <p:ext uri="{BB962C8B-B14F-4D97-AF65-F5344CB8AC3E}">
        <p14:creationId xmlns:p14="http://schemas.microsoft.com/office/powerpoint/2010/main" val="1799173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D7C6C-77C6-1789-1E73-9EB235F5A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7E13C-96B4-52AA-B77A-E57FB3D54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354CC-1AE2-C972-1359-1620914B9E2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STRATAFIX</a:t>
            </a:r>
            <a:r>
              <a:rPr lang="en-US" sz="1200" b="0" i="0" kern="1200" baseline="30000" dirty="0">
                <a:solidFill>
                  <a:schemeClr val="tx1"/>
                </a:solidFill>
                <a:effectLst/>
                <a:latin typeface="+mn-lt"/>
                <a:ea typeface="+mn-ea"/>
                <a:cs typeface="+mn-cs"/>
              </a:rPr>
              <a:t>TM</a:t>
            </a:r>
            <a:r>
              <a:rPr lang="en-US" sz="1200" b="0" i="0" kern="1200" dirty="0">
                <a:solidFill>
                  <a:schemeClr val="tx1"/>
                </a:solidFill>
                <a:effectLst/>
                <a:latin typeface="+mn-lt"/>
                <a:ea typeface="+mn-ea"/>
                <a:cs typeface="+mn-cs"/>
              </a:rPr>
              <a:t> Knotless Tissue control devices, are monofilament sutures with fixating barbs.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allow for tension to be maintained on each pass for more security, consistency, and efficiency than traditional sutures.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Other Benefits:</a:t>
            </a:r>
          </a:p>
          <a:p>
            <a:pPr marL="171450" indent="-171450">
              <a:buFont typeface="Arial" panose="020B0604020202020204" pitchFamily="34" charset="0"/>
              <a:buChar char="•"/>
            </a:pPr>
            <a:r>
              <a:rPr lang="en-GB" sz="1200" b="0" kern="1200" dirty="0" err="1">
                <a:solidFill>
                  <a:schemeClr val="tx1"/>
                </a:solidFill>
                <a:effectLst/>
                <a:latin typeface="+mn-lt"/>
                <a:ea typeface="+mn-ea"/>
                <a:cs typeface="+mn-cs"/>
              </a:rPr>
              <a:t>Stratafix</a:t>
            </a:r>
            <a:r>
              <a:rPr lang="en-GB" sz="1200" b="0" kern="1200" dirty="0">
                <a:solidFill>
                  <a:schemeClr val="tx1"/>
                </a:solidFill>
                <a:effectLst/>
                <a:latin typeface="+mn-lt"/>
                <a:ea typeface="+mn-ea"/>
                <a:cs typeface="+mn-cs"/>
              </a:rPr>
              <a:t> sutures typically made with the Plus suture materials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Faster closing of wounds – reduced blood loss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Provides a greater strength retention over time</a:t>
            </a:r>
          </a:p>
        </p:txBody>
      </p:sp>
      <p:sp>
        <p:nvSpPr>
          <p:cNvPr id="4" name="Slide Number Placeholder 3">
            <a:extLst>
              <a:ext uri="{FF2B5EF4-FFF2-40B4-BE49-F238E27FC236}">
                <a16:creationId xmlns:a16="http://schemas.microsoft.com/office/drawing/2014/main" id="{3ECD1A08-AD5D-429B-D1A2-BEDD085DAAC0}"/>
              </a:ext>
            </a:extLst>
          </p:cNvPr>
          <p:cNvSpPr>
            <a:spLocks noGrp="1"/>
          </p:cNvSpPr>
          <p:nvPr>
            <p:ph type="sldNum" sz="quarter" idx="5"/>
          </p:nvPr>
        </p:nvSpPr>
        <p:spPr/>
        <p:txBody>
          <a:bodyPr/>
          <a:lstStyle/>
          <a:p>
            <a:fld id="{C6CF57E9-19F5-4C2D-AF5B-3CD819EC0CF2}" type="slidenum">
              <a:rPr lang="en-GB" smtClean="0"/>
              <a:t>22</a:t>
            </a:fld>
            <a:endParaRPr lang="en-GB"/>
          </a:p>
        </p:txBody>
      </p:sp>
    </p:spTree>
    <p:extLst>
      <p:ext uri="{BB962C8B-B14F-4D97-AF65-F5344CB8AC3E}">
        <p14:creationId xmlns:p14="http://schemas.microsoft.com/office/powerpoint/2010/main" val="3885787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CF57E9-19F5-4C2D-AF5B-3CD819EC0CF2}" type="slidenum">
              <a:rPr lang="en-GB" smtClean="0"/>
              <a:t>25</a:t>
            </a:fld>
            <a:endParaRPr lang="en-GB"/>
          </a:p>
        </p:txBody>
      </p:sp>
    </p:spTree>
    <p:extLst>
      <p:ext uri="{BB962C8B-B14F-4D97-AF65-F5344CB8AC3E}">
        <p14:creationId xmlns:p14="http://schemas.microsoft.com/office/powerpoint/2010/main" val="90274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all the details regarding any J&amp;J suture are printed on the box end and on the individual sutures packets inside.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6CF57E9-19F5-4C2D-AF5B-3CD819EC0CF2}" type="slidenum">
              <a:rPr lang="en-GB" smtClean="0"/>
              <a:t>3</a:t>
            </a:fld>
            <a:endParaRPr lang="en-GB"/>
          </a:p>
        </p:txBody>
      </p:sp>
    </p:spTree>
    <p:extLst>
      <p:ext uri="{BB962C8B-B14F-4D97-AF65-F5344CB8AC3E}">
        <p14:creationId xmlns:p14="http://schemas.microsoft.com/office/powerpoint/2010/main" val="229713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A99E-21D9-2ABA-217A-A50F274CA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E968D-F7C6-79C3-58AA-9F998AF6D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A0F9C-89CE-A6ED-FF96-BB789F7D1D4B}"/>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Up next is, suture structure.</a:t>
            </a:r>
          </a:p>
          <a:p>
            <a:r>
              <a:rPr lang="en-GB" sz="1200" kern="1200" dirty="0">
                <a:solidFill>
                  <a:schemeClr val="tx1"/>
                </a:solidFill>
                <a:effectLst/>
                <a:latin typeface="+mn-lt"/>
                <a:ea typeface="+mn-ea"/>
                <a:cs typeface="+mn-cs"/>
              </a:rPr>
              <a:t>Again, this is divided into two categories and refers to how the thread is made. There are monofilament sutures, where the suture is made from single strand, and then there are braided multifilament sutures where the thread is made from braided or twisted fibres.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Monofilament sutures are known to glide easier through skin whilst braided sutures are easier to handle and knot securely.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Both type of sutures may also be dyed for visibility.</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Johnson and Johnson have added what they call </a:t>
            </a:r>
            <a:r>
              <a:rPr lang="en-GB" sz="1200" kern="1200" dirty="0" err="1">
                <a:solidFill>
                  <a:schemeClr val="tx1"/>
                </a:solidFill>
                <a:effectLst/>
                <a:latin typeface="+mn-lt"/>
                <a:ea typeface="+mn-ea"/>
                <a:cs typeface="+mn-cs"/>
              </a:rPr>
              <a:t>stratafix</a:t>
            </a:r>
            <a:r>
              <a:rPr lang="en-GB" sz="1200" kern="1200" dirty="0">
                <a:solidFill>
                  <a:schemeClr val="tx1"/>
                </a:solidFill>
                <a:effectLst/>
                <a:latin typeface="+mn-lt"/>
                <a:ea typeface="+mn-ea"/>
                <a:cs typeface="+mn-cs"/>
              </a:rPr>
              <a:t> sutures to their range – essentially the suture cable tie. </a:t>
            </a:r>
            <a:r>
              <a:rPr lang="en-GB" sz="1200" b="1" kern="1200" dirty="0">
                <a:solidFill>
                  <a:schemeClr val="tx1"/>
                </a:solidFill>
                <a:effectLst/>
                <a:latin typeface="+mn-lt"/>
                <a:ea typeface="+mn-ea"/>
                <a:cs typeface="+mn-cs"/>
              </a:rPr>
              <a:t>Has anyone heard of or used this suture 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a barbed monofilament which has been cut from the material with integral anchors and has been developed so surgeons can close wounds without the need for knots.</a:t>
            </a: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20C022C-52A1-CD82-9DE0-B73A4D13C607}"/>
              </a:ext>
            </a:extLst>
          </p:cNvPr>
          <p:cNvSpPr>
            <a:spLocks noGrp="1"/>
          </p:cNvSpPr>
          <p:nvPr>
            <p:ph type="sldNum" sz="quarter" idx="5"/>
          </p:nvPr>
        </p:nvSpPr>
        <p:spPr/>
        <p:txBody>
          <a:bodyPr/>
          <a:lstStyle/>
          <a:p>
            <a:fld id="{C6CF57E9-19F5-4C2D-AF5B-3CD819EC0CF2}" type="slidenum">
              <a:rPr lang="en-GB" smtClean="0"/>
              <a:t>4</a:t>
            </a:fld>
            <a:endParaRPr lang="en-GB"/>
          </a:p>
        </p:txBody>
      </p:sp>
    </p:spTree>
    <p:extLst>
      <p:ext uri="{BB962C8B-B14F-4D97-AF65-F5344CB8AC3E}">
        <p14:creationId xmlns:p14="http://schemas.microsoft.com/office/powerpoint/2010/main" val="245906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CF57E9-19F5-4C2D-AF5B-3CD819EC0CF2}" type="slidenum">
              <a:rPr lang="en-GB" smtClean="0"/>
              <a:t>5</a:t>
            </a:fld>
            <a:endParaRPr lang="en-GB"/>
          </a:p>
        </p:txBody>
      </p:sp>
    </p:spTree>
    <p:extLst>
      <p:ext uri="{BB962C8B-B14F-4D97-AF65-F5344CB8AC3E}">
        <p14:creationId xmlns:p14="http://schemas.microsoft.com/office/powerpoint/2010/main" val="88079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8F76-722C-BFF4-57A8-B83134913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459AD-CF52-74FF-1ED2-73530D356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EF6CF-80A6-2460-11CE-98B4D4714C76}"/>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Now we come to the suture thread diameter which is given the term Guage.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indicated by the U.S.P gauge shown on the box, referring to the United States Pharmacopeia’s classification of sutures.  </a:t>
            </a:r>
          </a:p>
          <a:p>
            <a:r>
              <a:rPr lang="en-GB" sz="1200" kern="1200" dirty="0">
                <a:solidFill>
                  <a:schemeClr val="tx1"/>
                </a:solidFill>
                <a:effectLst/>
                <a:latin typeface="+mn-lt"/>
                <a:ea typeface="+mn-ea"/>
                <a:cs typeface="+mn-cs"/>
              </a:rPr>
              <a:t>Using the USP system, suture diameter is described from 7 (largest) to 11-0 (smallest).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numerical USP system worked well when there was only a few larger suture materials (size 1, 2, 3, etc..), but as technology allowed for smaller threads to be constructed the number system became confusing. So hyphenated numbers are used for threads with a diameter less than 1. 1-0 stands for size 0, 2-0 is size 00, 3-0 is 000,10-0 is ten zeros and so on.</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nearer to a whole number the gauge, the thicker the tread and the better the tensile strength. The larger size suture gauge material is used for tendon and skin repair whilst the smaller size suture gauges are used for precision procedures such as microsurgery.</a:t>
            </a: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BBCA203-7E00-1650-FC76-BA2EF36E6700}"/>
              </a:ext>
            </a:extLst>
          </p:cNvPr>
          <p:cNvSpPr>
            <a:spLocks noGrp="1"/>
          </p:cNvSpPr>
          <p:nvPr>
            <p:ph type="sldNum" sz="quarter" idx="5"/>
          </p:nvPr>
        </p:nvSpPr>
        <p:spPr/>
        <p:txBody>
          <a:bodyPr/>
          <a:lstStyle/>
          <a:p>
            <a:fld id="{C6CF57E9-19F5-4C2D-AF5B-3CD819EC0CF2}" type="slidenum">
              <a:rPr lang="en-GB" smtClean="0"/>
              <a:t>6</a:t>
            </a:fld>
            <a:endParaRPr lang="en-GB"/>
          </a:p>
        </p:txBody>
      </p:sp>
    </p:spTree>
    <p:extLst>
      <p:ext uri="{BB962C8B-B14F-4D97-AF65-F5344CB8AC3E}">
        <p14:creationId xmlns:p14="http://schemas.microsoft.com/office/powerpoint/2010/main" val="254801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9CC9-D7A5-3956-B6B3-7CE741A82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1CF9C-69D9-1546-D753-8FD9AE47D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E1ECC-600A-B9E5-B6F1-EA1C2AC975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Sutures have their own unit of measure however, this can be translated into mm or fractions of a mm</a:t>
            </a:r>
          </a:p>
          <a:p>
            <a:endParaRPr lang="en-GB" dirty="0"/>
          </a:p>
          <a:p>
            <a:r>
              <a:rPr lang="en-GB" dirty="0"/>
              <a:t>Ph. Eur. </a:t>
            </a:r>
            <a:r>
              <a:rPr lang="en-US" dirty="0"/>
              <a:t>stands for the </a:t>
            </a:r>
            <a:r>
              <a:rPr lang="en-US" b="1" dirty="0"/>
              <a:t>European Pharmacopoeia</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a:t>
            </a:r>
            <a:r>
              <a:rPr lang="en-GB" dirty="0"/>
              <a:t>for the exact diameter in </a:t>
            </a:r>
            <a:r>
              <a:rPr lang="en-GB" dirty="0" err="1"/>
              <a:t>millimeters</a:t>
            </a:r>
            <a:r>
              <a:rPr lang="en-GB" b="0" dirty="0"/>
              <a:t>, </a:t>
            </a:r>
            <a:r>
              <a:rPr lang="en-US" b="0" dirty="0"/>
              <a:t>simply times the </a:t>
            </a:r>
            <a:r>
              <a:rPr lang="en-GB" dirty="0"/>
              <a:t>Ph. Eur. by 0.1mm</a:t>
            </a:r>
          </a:p>
          <a:p>
            <a:endParaRPr lang="de-DE" dirty="0"/>
          </a:p>
          <a:p>
            <a:r>
              <a:rPr lang="de-DE" dirty="0"/>
              <a:t>👉 </a:t>
            </a:r>
            <a:r>
              <a:rPr lang="de-DE" b="1" dirty="0"/>
              <a:t>USP 3-0 = Ph. Eur. 2 metric x 0.1mm≈ 0.20 mm</a:t>
            </a:r>
            <a:endParaRPr lang="de-DE" dirty="0"/>
          </a:p>
          <a:p>
            <a:endParaRPr lang="en-GB" b="0" dirty="0"/>
          </a:p>
        </p:txBody>
      </p:sp>
      <p:sp>
        <p:nvSpPr>
          <p:cNvPr id="4" name="Slide Number Placeholder 3">
            <a:extLst>
              <a:ext uri="{FF2B5EF4-FFF2-40B4-BE49-F238E27FC236}">
                <a16:creationId xmlns:a16="http://schemas.microsoft.com/office/drawing/2014/main" id="{C2794DE3-A0AC-BED4-DD87-765A67D8E248}"/>
              </a:ext>
            </a:extLst>
          </p:cNvPr>
          <p:cNvSpPr>
            <a:spLocks noGrp="1"/>
          </p:cNvSpPr>
          <p:nvPr>
            <p:ph type="sldNum" sz="quarter" idx="5"/>
          </p:nvPr>
        </p:nvSpPr>
        <p:spPr/>
        <p:txBody>
          <a:bodyPr/>
          <a:lstStyle/>
          <a:p>
            <a:fld id="{C6CF57E9-19F5-4C2D-AF5B-3CD819EC0CF2}" type="slidenum">
              <a:rPr lang="en-GB" smtClean="0"/>
              <a:t>7</a:t>
            </a:fld>
            <a:endParaRPr lang="en-GB"/>
          </a:p>
        </p:txBody>
      </p:sp>
    </p:spTree>
    <p:extLst>
      <p:ext uri="{BB962C8B-B14F-4D97-AF65-F5344CB8AC3E}">
        <p14:creationId xmlns:p14="http://schemas.microsoft.com/office/powerpoint/2010/main" val="517368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F0D34-0CFF-12D6-FBA2-5CC4E2D17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0B8DB-1004-4DD9-0308-34425A652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5D243-1FF3-8F42-05E7-27261FF9EE20}"/>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Number 4. Suture Length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fairly self-explanatory, put simply it is the thread length and it can vary quite dramatically between sutures depending on their use.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to give you an idea, anything between 30cm and 1.8m in length is pretty common.</a:t>
            </a: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BF945A3-0775-C94E-16CF-FE7DDC428455}"/>
              </a:ext>
            </a:extLst>
          </p:cNvPr>
          <p:cNvSpPr>
            <a:spLocks noGrp="1"/>
          </p:cNvSpPr>
          <p:nvPr>
            <p:ph type="sldNum" sz="quarter" idx="5"/>
          </p:nvPr>
        </p:nvSpPr>
        <p:spPr/>
        <p:txBody>
          <a:bodyPr/>
          <a:lstStyle/>
          <a:p>
            <a:fld id="{C6CF57E9-19F5-4C2D-AF5B-3CD819EC0CF2}" type="slidenum">
              <a:rPr lang="en-GB" smtClean="0"/>
              <a:t>8</a:t>
            </a:fld>
            <a:endParaRPr lang="en-GB"/>
          </a:p>
        </p:txBody>
      </p:sp>
    </p:spTree>
    <p:extLst>
      <p:ext uri="{BB962C8B-B14F-4D97-AF65-F5344CB8AC3E}">
        <p14:creationId xmlns:p14="http://schemas.microsoft.com/office/powerpoint/2010/main" val="360199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406B-A4CE-3768-090D-0EA5E511C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43660-444F-4169-2F12-5056AA42D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9269C-9BE7-3A22-B19A-E2810F702CF8}"/>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825F4650-96FF-E757-93E7-1B6599C60C56}"/>
              </a:ext>
            </a:extLst>
          </p:cNvPr>
          <p:cNvSpPr>
            <a:spLocks noGrp="1"/>
          </p:cNvSpPr>
          <p:nvPr>
            <p:ph type="sldNum" sz="quarter" idx="5"/>
          </p:nvPr>
        </p:nvSpPr>
        <p:spPr/>
        <p:txBody>
          <a:bodyPr/>
          <a:lstStyle/>
          <a:p>
            <a:fld id="{C6CF57E9-19F5-4C2D-AF5B-3CD819EC0CF2}" type="slidenum">
              <a:rPr lang="en-GB" smtClean="0"/>
              <a:t>9</a:t>
            </a:fld>
            <a:endParaRPr lang="en-GB"/>
          </a:p>
        </p:txBody>
      </p:sp>
    </p:spTree>
    <p:extLst>
      <p:ext uri="{BB962C8B-B14F-4D97-AF65-F5344CB8AC3E}">
        <p14:creationId xmlns:p14="http://schemas.microsoft.com/office/powerpoint/2010/main" val="199191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FE076-3F9E-3B11-0C73-D93F5E014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69449F-0154-FEA1-9EF3-D6BB5A7E9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A91867-F7E4-4E70-270F-33329F840CF0}"/>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5" name="Footer Placeholder 4">
            <a:extLst>
              <a:ext uri="{FF2B5EF4-FFF2-40B4-BE49-F238E27FC236}">
                <a16:creationId xmlns:a16="http://schemas.microsoft.com/office/drawing/2014/main" id="{ED8B32E2-BFC3-32A2-02C3-3F184C387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B5099-1088-B4E9-6B94-A7664BC70443}"/>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411854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F646-5E53-8709-6A4C-6714C2A94D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23028-D77C-BE7C-905C-32E6715DA8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9DACBE-42BC-2980-8CA4-5B82294FB963}"/>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5" name="Footer Placeholder 4">
            <a:extLst>
              <a:ext uri="{FF2B5EF4-FFF2-40B4-BE49-F238E27FC236}">
                <a16:creationId xmlns:a16="http://schemas.microsoft.com/office/drawing/2014/main" id="{A8135EE5-52AD-7CDA-7BD0-A4D3B6967A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13680-CE87-4C18-8BBB-C797DED5FCFF}"/>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198570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6C778A-F37A-F438-FDB9-6947CF141A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951D51-45E3-EF82-EC1D-AC070D8F31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E63F94-D50B-6F5D-2229-380813DD9972}"/>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5" name="Footer Placeholder 4">
            <a:extLst>
              <a:ext uri="{FF2B5EF4-FFF2-40B4-BE49-F238E27FC236}">
                <a16:creationId xmlns:a16="http://schemas.microsoft.com/office/drawing/2014/main" id="{EA2274DD-A40F-7580-E05E-564663E7B7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912C9E-315D-7C04-F73E-35927A5FB737}"/>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86269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8DC8-F249-88FF-4FA7-68C85D6636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1BBB6A-A79F-E303-5227-438925844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5D1ECA-9DF7-B0EA-39F1-08CD856D98EC}"/>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5" name="Footer Placeholder 4">
            <a:extLst>
              <a:ext uri="{FF2B5EF4-FFF2-40B4-BE49-F238E27FC236}">
                <a16:creationId xmlns:a16="http://schemas.microsoft.com/office/drawing/2014/main" id="{CDE9244D-9E19-CD2E-48B8-AFEC7CF57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63F95B-4E30-FE34-E39F-68B9645C12AC}"/>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45070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ED35-CF40-024D-19BD-2E8F56BD94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5D0E0C-88CD-E817-4A7B-95A718EDD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BD8F40-2459-B425-0B2F-71FBD03D53F6}"/>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5" name="Footer Placeholder 4">
            <a:extLst>
              <a:ext uri="{FF2B5EF4-FFF2-40B4-BE49-F238E27FC236}">
                <a16:creationId xmlns:a16="http://schemas.microsoft.com/office/drawing/2014/main" id="{E34BB47A-F855-3B2A-21FB-2C5B920C3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61606-49BC-A144-9E90-B465F03C9890}"/>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164725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651-57AF-E542-359C-0B61B2B4E3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243463-AA4F-A39A-95F1-8F0EEB7E67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0542DF-19FE-2B4E-EA80-26ED9A9B68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57250B-50F4-C8C2-8B29-FA6247F8AE03}"/>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6" name="Footer Placeholder 5">
            <a:extLst>
              <a:ext uri="{FF2B5EF4-FFF2-40B4-BE49-F238E27FC236}">
                <a16:creationId xmlns:a16="http://schemas.microsoft.com/office/drawing/2014/main" id="{F7B34724-9F45-BC77-5166-2D36D439AE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23F7E7-CE7F-1FF5-CD03-9166C60711A0}"/>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17456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004C-AA4B-82BA-3EB3-65DB269536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FF00AD-19D3-94BD-04F7-9AE32DAC6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83A5F-1CD3-02BF-28F7-CDA8CBEB01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30380E-2C10-6850-DDEE-717A4C166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2F8DFC-0F5B-7A12-44B3-AE2C492BF6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8FD0510-D2EE-AEC3-7FFD-096D38D4B5C2}"/>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8" name="Footer Placeholder 7">
            <a:extLst>
              <a:ext uri="{FF2B5EF4-FFF2-40B4-BE49-F238E27FC236}">
                <a16:creationId xmlns:a16="http://schemas.microsoft.com/office/drawing/2014/main" id="{FBE901B6-5ECF-06F4-8BED-F9C0021677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142C95-64AB-8C1B-AE17-35E92A4B87CD}"/>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29747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C57A-1974-322F-211E-B858B0CDEB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9BEA0D-8399-CA7D-C1C5-20843D6FF170}"/>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4" name="Footer Placeholder 3">
            <a:extLst>
              <a:ext uri="{FF2B5EF4-FFF2-40B4-BE49-F238E27FC236}">
                <a16:creationId xmlns:a16="http://schemas.microsoft.com/office/drawing/2014/main" id="{922A5A81-F9FB-AF88-548A-794622656A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5C7263-5037-90DF-74FD-748455A35D7A}"/>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309170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9471D3-3922-7B76-2EEC-C2B8C3132C1D}"/>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3" name="Footer Placeholder 2">
            <a:extLst>
              <a:ext uri="{FF2B5EF4-FFF2-40B4-BE49-F238E27FC236}">
                <a16:creationId xmlns:a16="http://schemas.microsoft.com/office/drawing/2014/main" id="{7F510391-1995-C8F6-A24D-7E8A1A8578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2D6EA4-C3E7-9CF5-D733-3F6DC76A75FD}"/>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265954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8DE4-4FA3-19AE-2DF2-620D12FA0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D088E0-EEAE-E995-7AFC-1C56E7DBC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1962400-CBD3-CD9F-FF5E-488EF6949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07C88-7115-0EC1-A6DA-A364E285990D}"/>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6" name="Footer Placeholder 5">
            <a:extLst>
              <a:ext uri="{FF2B5EF4-FFF2-40B4-BE49-F238E27FC236}">
                <a16:creationId xmlns:a16="http://schemas.microsoft.com/office/drawing/2014/main" id="{F9786495-3FCC-CA39-F090-A1B6F6424F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23F1B3-B7FE-F30F-4B4B-A4B3C2EE2336}"/>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3212328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5563-BCF0-3303-C798-5B0BA6963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5DD083-3C18-C536-82FE-28757C2055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2D08A9-B4E2-2A33-4271-C720F76AC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74A82-6BF5-AF4B-8788-E3F1C76D463F}"/>
              </a:ext>
            </a:extLst>
          </p:cNvPr>
          <p:cNvSpPr>
            <a:spLocks noGrp="1"/>
          </p:cNvSpPr>
          <p:nvPr>
            <p:ph type="dt" sz="half" idx="10"/>
          </p:nvPr>
        </p:nvSpPr>
        <p:spPr/>
        <p:txBody>
          <a:bodyPr/>
          <a:lstStyle/>
          <a:p>
            <a:fld id="{6D98CA18-06E4-4795-9A0E-46F3A537E54E}" type="datetimeFigureOut">
              <a:rPr lang="en-GB" smtClean="0"/>
              <a:t>16/09/2025</a:t>
            </a:fld>
            <a:endParaRPr lang="en-GB"/>
          </a:p>
        </p:txBody>
      </p:sp>
      <p:sp>
        <p:nvSpPr>
          <p:cNvPr id="6" name="Footer Placeholder 5">
            <a:extLst>
              <a:ext uri="{FF2B5EF4-FFF2-40B4-BE49-F238E27FC236}">
                <a16:creationId xmlns:a16="http://schemas.microsoft.com/office/drawing/2014/main" id="{5D712441-3BB0-5F92-03B4-BDF0AC54AA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FE4E8A-1745-858E-6EDA-39C5CE2289E8}"/>
              </a:ext>
            </a:extLst>
          </p:cNvPr>
          <p:cNvSpPr>
            <a:spLocks noGrp="1"/>
          </p:cNvSpPr>
          <p:nvPr>
            <p:ph type="sldNum" sz="quarter" idx="12"/>
          </p:nvPr>
        </p:nvSpPr>
        <p:spPr/>
        <p:txBody>
          <a:bodyPr/>
          <a:lstStyle/>
          <a:p>
            <a:fld id="{78CCADF4-5BD2-45EF-96BA-4EB46E00B39E}" type="slidenum">
              <a:rPr lang="en-GB" smtClean="0"/>
              <a:t>‹#›</a:t>
            </a:fld>
            <a:endParaRPr lang="en-GB"/>
          </a:p>
        </p:txBody>
      </p:sp>
    </p:spTree>
    <p:extLst>
      <p:ext uri="{BB962C8B-B14F-4D97-AF65-F5344CB8AC3E}">
        <p14:creationId xmlns:p14="http://schemas.microsoft.com/office/powerpoint/2010/main" val="150780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0B37C-8DFE-037D-D140-41B3EA80D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88079C-770D-3237-DAB5-FADF872D3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37A42B-C107-0FE2-A5D5-1103B2B98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98CA18-06E4-4795-9A0E-46F3A537E54E}" type="datetimeFigureOut">
              <a:rPr lang="en-GB" smtClean="0"/>
              <a:t>16/09/2025</a:t>
            </a:fld>
            <a:endParaRPr lang="en-GB"/>
          </a:p>
        </p:txBody>
      </p:sp>
      <p:sp>
        <p:nvSpPr>
          <p:cNvPr id="5" name="Footer Placeholder 4">
            <a:extLst>
              <a:ext uri="{FF2B5EF4-FFF2-40B4-BE49-F238E27FC236}">
                <a16:creationId xmlns:a16="http://schemas.microsoft.com/office/drawing/2014/main" id="{99FF2664-0AEF-F894-12FB-4C8643544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3E24F1D-CB5C-581D-ABAA-9121C64C5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CCADF4-5BD2-45EF-96BA-4EB46E00B39E}" type="slidenum">
              <a:rPr lang="en-GB" smtClean="0"/>
              <a:t>‹#›</a:t>
            </a:fld>
            <a:endParaRPr lang="en-GB"/>
          </a:p>
        </p:txBody>
      </p:sp>
    </p:spTree>
    <p:extLst>
      <p:ext uri="{BB962C8B-B14F-4D97-AF65-F5344CB8AC3E}">
        <p14:creationId xmlns:p14="http://schemas.microsoft.com/office/powerpoint/2010/main" val="2206320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customXml" Target="../ink/ink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customXml" Target="../ink/ink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customXml" Target="../ink/ink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ustomXml" Target="../ink/ink10.xml"/><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customXml" Target="../ink/ink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video" Target="https://www.youtube.com/embed/fEb0NahUUXM?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eb-med.com/" TargetMode="Externa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9.png"/><Relationship Id="rId4"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64B75AE-5061-40AB-F077-27DA80382064}"/>
              </a:ext>
            </a:extLst>
          </p:cNvPr>
          <p:cNvSpPr/>
          <p:nvPr/>
        </p:nvSpPr>
        <p:spPr>
          <a:xfrm flipV="1">
            <a:off x="0" y="0"/>
            <a:ext cx="3803904" cy="1950244"/>
          </a:xfrm>
          <a:prstGeom prst="rtTriangle">
            <a:avLst/>
          </a:prstGeom>
          <a:solidFill>
            <a:srgbClr val="FF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220EEA-E342-0AC2-34E3-2ACF28BF5601}"/>
              </a:ext>
            </a:extLst>
          </p:cNvPr>
          <p:cNvSpPr>
            <a:spLocks noGrp="1"/>
          </p:cNvSpPr>
          <p:nvPr>
            <p:ph type="ctrTitle"/>
          </p:nvPr>
        </p:nvSpPr>
        <p:spPr>
          <a:xfrm>
            <a:off x="1606296" y="4907755"/>
            <a:ext cx="9144000" cy="1655763"/>
          </a:xfrm>
        </p:spPr>
        <p:txBody>
          <a:bodyPr anchor="t"/>
          <a:lstStyle/>
          <a:p>
            <a:pPr>
              <a:lnSpc>
                <a:spcPct val="100000"/>
              </a:lnSpc>
            </a:pPr>
            <a:r>
              <a:rPr lang="en-GB" dirty="0">
                <a:latin typeface="Titillium Bd" panose="00000800000000000000" pitchFamily="50" charset="0"/>
              </a:rPr>
              <a:t>Understanding Sutures</a:t>
            </a:r>
            <a:br>
              <a:rPr lang="en-GB" dirty="0">
                <a:latin typeface="Titillium Bd" panose="00000800000000000000" pitchFamily="50" charset="0"/>
              </a:rPr>
            </a:br>
            <a:r>
              <a:rPr lang="en-GB" sz="4000" dirty="0">
                <a:latin typeface="Titillium" panose="00000500000000000000" pitchFamily="50" charset="0"/>
              </a:rPr>
              <a:t>What a minefield!</a:t>
            </a:r>
          </a:p>
        </p:txBody>
      </p:sp>
      <p:sp>
        <p:nvSpPr>
          <p:cNvPr id="3" name="Subtitle 2">
            <a:extLst>
              <a:ext uri="{FF2B5EF4-FFF2-40B4-BE49-F238E27FC236}">
                <a16:creationId xmlns:a16="http://schemas.microsoft.com/office/drawing/2014/main" id="{768AFD64-520F-6D75-F046-E86ABE0CAFF6}"/>
              </a:ext>
            </a:extLst>
          </p:cNvPr>
          <p:cNvSpPr>
            <a:spLocks noGrp="1"/>
          </p:cNvSpPr>
          <p:nvPr>
            <p:ph type="subTitle" idx="1"/>
          </p:nvPr>
        </p:nvSpPr>
        <p:spPr>
          <a:xfrm>
            <a:off x="179832" y="294482"/>
            <a:ext cx="2289048" cy="1655762"/>
          </a:xfrm>
        </p:spPr>
        <p:txBody>
          <a:bodyPr/>
          <a:lstStyle/>
          <a:p>
            <a:pPr algn="l"/>
            <a:r>
              <a:rPr lang="en-GB" dirty="0">
                <a:solidFill>
                  <a:schemeClr val="bg1"/>
                </a:solidFill>
                <a:latin typeface="Titillium Bd" panose="00000800000000000000" pitchFamily="50" charset="0"/>
              </a:rPr>
              <a:t>Todays Training Session:</a:t>
            </a:r>
          </a:p>
        </p:txBody>
      </p:sp>
      <p:pic>
        <p:nvPicPr>
          <p:cNvPr id="12" name="Picture 11">
            <a:extLst>
              <a:ext uri="{FF2B5EF4-FFF2-40B4-BE49-F238E27FC236}">
                <a16:creationId xmlns:a16="http://schemas.microsoft.com/office/drawing/2014/main" id="{63924F27-CDB5-F50B-5EC9-2AA112739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456" y="-338328"/>
            <a:ext cx="8193088" cy="5735162"/>
          </a:xfrm>
          <a:prstGeom prst="rect">
            <a:avLst/>
          </a:prstGeom>
        </p:spPr>
      </p:pic>
    </p:spTree>
    <p:extLst>
      <p:ext uri="{BB962C8B-B14F-4D97-AF65-F5344CB8AC3E}">
        <p14:creationId xmlns:p14="http://schemas.microsoft.com/office/powerpoint/2010/main" val="315381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9EE3C-9331-31FE-A44A-2F17A30A39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4A105-6266-A4BD-B3A0-716D2311DEE2}"/>
              </a:ext>
            </a:extLst>
          </p:cNvPr>
          <p:cNvSpPr>
            <a:spLocks noGrp="1"/>
          </p:cNvSpPr>
          <p:nvPr>
            <p:ph type="title"/>
          </p:nvPr>
        </p:nvSpPr>
        <p:spPr/>
        <p:txBody>
          <a:bodyPr/>
          <a:lstStyle/>
          <a:p>
            <a:pPr algn="ctr"/>
            <a:r>
              <a:rPr lang="en-GB" dirty="0">
                <a:latin typeface="Titillium Bd" panose="00000800000000000000" pitchFamily="50" charset="0"/>
              </a:rPr>
              <a:t>The Needle – Needle Shapes</a:t>
            </a:r>
            <a:endParaRPr lang="en-GB" dirty="0"/>
          </a:p>
        </p:txBody>
      </p:sp>
      <p:pic>
        <p:nvPicPr>
          <p:cNvPr id="4" name="Picture 3" descr="A diagram of different shapes&#10;&#10;AI-generated content may be incorrect.">
            <a:extLst>
              <a:ext uri="{FF2B5EF4-FFF2-40B4-BE49-F238E27FC236}">
                <a16:creationId xmlns:a16="http://schemas.microsoft.com/office/drawing/2014/main" id="{2CCA13E7-E86C-48D8-E204-93F883C40AD7}"/>
              </a:ext>
            </a:extLst>
          </p:cNvPr>
          <p:cNvPicPr>
            <a:picLocks noChangeAspect="1"/>
          </p:cNvPicPr>
          <p:nvPr/>
        </p:nvPicPr>
        <p:blipFill>
          <a:blip r:embed="rId3">
            <a:extLst>
              <a:ext uri="{28A0092B-C50C-407E-A947-70E740481C1C}">
                <a14:useLocalDpi xmlns:a14="http://schemas.microsoft.com/office/drawing/2010/main" val="0"/>
              </a:ext>
            </a:extLst>
          </a:blip>
          <a:srcRect l="6874" t="23810" r="12947" b="8181"/>
          <a:stretch>
            <a:fillRect/>
          </a:stretch>
        </p:blipFill>
        <p:spPr>
          <a:xfrm>
            <a:off x="1208313" y="1690688"/>
            <a:ext cx="9775373" cy="4664076"/>
          </a:xfrm>
          <a:prstGeom prst="rect">
            <a:avLst/>
          </a:prstGeom>
        </p:spPr>
      </p:pic>
    </p:spTree>
    <p:extLst>
      <p:ext uri="{BB962C8B-B14F-4D97-AF65-F5344CB8AC3E}">
        <p14:creationId xmlns:p14="http://schemas.microsoft.com/office/powerpoint/2010/main" val="61034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6C52-1AC3-88F1-5295-AA7208EC60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1E5F67-68DA-3BF5-C80C-9F9112AFE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BC6CD786-224F-15B4-4D91-8F797EE0BD19}"/>
                  </a:ext>
                </a:extLst>
              </p14:cNvPr>
              <p14:cNvContentPartPr/>
              <p14:nvPr/>
            </p14:nvContentPartPr>
            <p14:xfrm>
              <a:off x="2743080" y="3308829"/>
              <a:ext cx="272520" cy="22320"/>
            </p14:xfrm>
          </p:contentPart>
        </mc:Choice>
        <mc:Fallback xmlns="">
          <p:pic>
            <p:nvPicPr>
              <p:cNvPr id="4" name="Ink 3">
                <a:extLst>
                  <a:ext uri="{FF2B5EF4-FFF2-40B4-BE49-F238E27FC236}">
                    <a16:creationId xmlns:a16="http://schemas.microsoft.com/office/drawing/2014/main" id="{BC6CD786-224F-15B4-4D91-8F797EE0BD19}"/>
                  </a:ext>
                </a:extLst>
              </p:cNvPr>
              <p:cNvPicPr/>
              <p:nvPr/>
            </p:nvPicPr>
            <p:blipFill>
              <a:blip r:embed="rId5"/>
              <a:stretch>
                <a:fillRect/>
              </a:stretch>
            </p:blipFill>
            <p:spPr>
              <a:xfrm>
                <a:off x="2653080" y="3128829"/>
                <a:ext cx="452160" cy="381960"/>
              </a:xfrm>
              <a:prstGeom prst="rect">
                <a:avLst/>
              </a:prstGeom>
            </p:spPr>
          </p:pic>
        </mc:Fallback>
      </mc:AlternateContent>
    </p:spTree>
    <p:extLst>
      <p:ext uri="{BB962C8B-B14F-4D97-AF65-F5344CB8AC3E}">
        <p14:creationId xmlns:p14="http://schemas.microsoft.com/office/powerpoint/2010/main" val="401063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4763B-4CD7-D0C2-B2C2-AA57B4FEE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6E26E-51CA-62D5-0C6E-F1FA2440B11D}"/>
              </a:ext>
            </a:extLst>
          </p:cNvPr>
          <p:cNvSpPr>
            <a:spLocks noGrp="1"/>
          </p:cNvSpPr>
          <p:nvPr>
            <p:ph type="title"/>
          </p:nvPr>
        </p:nvSpPr>
        <p:spPr/>
        <p:txBody>
          <a:bodyPr/>
          <a:lstStyle/>
          <a:p>
            <a:pPr algn="ctr"/>
            <a:r>
              <a:rPr lang="en-GB" dirty="0">
                <a:latin typeface="Titillium Bd" panose="00000800000000000000" pitchFamily="50" charset="0"/>
              </a:rPr>
              <a:t>The Needle – Needle Point</a:t>
            </a:r>
            <a:endParaRPr lang="en-GB" dirty="0"/>
          </a:p>
        </p:txBody>
      </p:sp>
      <p:pic>
        <p:nvPicPr>
          <p:cNvPr id="5" name="Picture 4" descr="A screenshot of a computer screen&#10;&#10;AI-generated content may be incorrect.">
            <a:extLst>
              <a:ext uri="{FF2B5EF4-FFF2-40B4-BE49-F238E27FC236}">
                <a16:creationId xmlns:a16="http://schemas.microsoft.com/office/drawing/2014/main" id="{60EE664C-7EAA-7143-8BEC-89AE8C1CD835}"/>
              </a:ext>
            </a:extLst>
          </p:cNvPr>
          <p:cNvPicPr>
            <a:picLocks noChangeAspect="1"/>
          </p:cNvPicPr>
          <p:nvPr/>
        </p:nvPicPr>
        <p:blipFill>
          <a:blip r:embed="rId3">
            <a:extLst>
              <a:ext uri="{28A0092B-C50C-407E-A947-70E740481C1C}">
                <a14:useLocalDpi xmlns:a14="http://schemas.microsoft.com/office/drawing/2010/main" val="0"/>
              </a:ext>
            </a:extLst>
          </a:blip>
          <a:srcRect l="7767" t="24652" r="35893" b="8571"/>
          <a:stretch>
            <a:fillRect/>
          </a:stretch>
        </p:blipFill>
        <p:spPr>
          <a:xfrm>
            <a:off x="423387" y="1561403"/>
            <a:ext cx="7396843" cy="4931472"/>
          </a:xfrm>
          <a:prstGeom prst="rect">
            <a:avLst/>
          </a:prstGeom>
        </p:spPr>
      </p:pic>
      <p:pic>
        <p:nvPicPr>
          <p:cNvPr id="7" name="Picture 6">
            <a:extLst>
              <a:ext uri="{FF2B5EF4-FFF2-40B4-BE49-F238E27FC236}">
                <a16:creationId xmlns:a16="http://schemas.microsoft.com/office/drawing/2014/main" id="{C1A20378-72D5-128D-25DC-055E2A2D3F96}"/>
              </a:ext>
            </a:extLst>
          </p:cNvPr>
          <p:cNvPicPr>
            <a:picLocks noChangeAspect="1"/>
          </p:cNvPicPr>
          <p:nvPr/>
        </p:nvPicPr>
        <p:blipFill>
          <a:blip r:embed="rId4"/>
          <a:srcRect t="6979" b="-5044"/>
          <a:stretch>
            <a:fillRect/>
          </a:stretch>
        </p:blipFill>
        <p:spPr>
          <a:xfrm>
            <a:off x="7953257" y="2213104"/>
            <a:ext cx="3815356" cy="656223"/>
          </a:xfrm>
          <a:prstGeom prst="rect">
            <a:avLst/>
          </a:prstGeom>
        </p:spPr>
      </p:pic>
      <p:pic>
        <p:nvPicPr>
          <p:cNvPr id="9" name="Picture 8">
            <a:extLst>
              <a:ext uri="{FF2B5EF4-FFF2-40B4-BE49-F238E27FC236}">
                <a16:creationId xmlns:a16="http://schemas.microsoft.com/office/drawing/2014/main" id="{B690A55F-5A55-2542-4CC5-6541ECC04175}"/>
              </a:ext>
            </a:extLst>
          </p:cNvPr>
          <p:cNvPicPr>
            <a:picLocks noChangeAspect="1"/>
          </p:cNvPicPr>
          <p:nvPr/>
        </p:nvPicPr>
        <p:blipFill>
          <a:blip r:embed="rId5"/>
          <a:srcRect t="8250" b="9605"/>
          <a:stretch>
            <a:fillRect/>
          </a:stretch>
        </p:blipFill>
        <p:spPr>
          <a:xfrm>
            <a:off x="7973429" y="3221507"/>
            <a:ext cx="3604044" cy="607543"/>
          </a:xfrm>
          <a:prstGeom prst="rect">
            <a:avLst/>
          </a:prstGeom>
        </p:spPr>
      </p:pic>
      <p:pic>
        <p:nvPicPr>
          <p:cNvPr id="11" name="Picture 10">
            <a:extLst>
              <a:ext uri="{FF2B5EF4-FFF2-40B4-BE49-F238E27FC236}">
                <a16:creationId xmlns:a16="http://schemas.microsoft.com/office/drawing/2014/main" id="{6E86C822-36AC-C614-5BCA-FCA0A4FA3530}"/>
              </a:ext>
            </a:extLst>
          </p:cNvPr>
          <p:cNvPicPr>
            <a:picLocks noChangeAspect="1"/>
          </p:cNvPicPr>
          <p:nvPr/>
        </p:nvPicPr>
        <p:blipFill>
          <a:blip r:embed="rId6"/>
          <a:srcRect t="9841"/>
          <a:stretch>
            <a:fillRect/>
          </a:stretch>
        </p:blipFill>
        <p:spPr>
          <a:xfrm>
            <a:off x="7973429" y="4181230"/>
            <a:ext cx="3639256" cy="656223"/>
          </a:xfrm>
          <a:prstGeom prst="rect">
            <a:avLst/>
          </a:prstGeom>
        </p:spPr>
      </p:pic>
      <p:pic>
        <p:nvPicPr>
          <p:cNvPr id="13" name="Picture 12">
            <a:extLst>
              <a:ext uri="{FF2B5EF4-FFF2-40B4-BE49-F238E27FC236}">
                <a16:creationId xmlns:a16="http://schemas.microsoft.com/office/drawing/2014/main" id="{E3821D02-5FF0-3259-2442-990AB09440AF}"/>
              </a:ext>
            </a:extLst>
          </p:cNvPr>
          <p:cNvPicPr>
            <a:picLocks noChangeAspect="1"/>
          </p:cNvPicPr>
          <p:nvPr/>
        </p:nvPicPr>
        <p:blipFill>
          <a:blip r:embed="rId7"/>
          <a:srcRect t="6836" b="-1"/>
          <a:stretch>
            <a:fillRect/>
          </a:stretch>
        </p:blipFill>
        <p:spPr>
          <a:xfrm>
            <a:off x="8020387" y="5140953"/>
            <a:ext cx="3592298" cy="656223"/>
          </a:xfrm>
          <a:prstGeom prst="rect">
            <a:avLst/>
          </a:prstGeom>
        </p:spPr>
      </p:pic>
    </p:spTree>
    <p:extLst>
      <p:ext uri="{BB962C8B-B14F-4D97-AF65-F5344CB8AC3E}">
        <p14:creationId xmlns:p14="http://schemas.microsoft.com/office/powerpoint/2010/main" val="14534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FFAFD-839A-A49D-A86D-324525314D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2C871D-5248-F1B3-8A42-9FDBCF607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8497701-C956-3EE5-1443-826B9DA753E4}"/>
                  </a:ext>
                </a:extLst>
              </p14:cNvPr>
              <p14:cNvContentPartPr/>
              <p14:nvPr/>
            </p14:nvContentPartPr>
            <p14:xfrm>
              <a:off x="2285880" y="3624909"/>
              <a:ext cx="544680" cy="65520"/>
            </p14:xfrm>
          </p:contentPart>
        </mc:Choice>
        <mc:Fallback xmlns="">
          <p:pic>
            <p:nvPicPr>
              <p:cNvPr id="5" name="Ink 4">
                <a:extLst>
                  <a:ext uri="{FF2B5EF4-FFF2-40B4-BE49-F238E27FC236}">
                    <a16:creationId xmlns:a16="http://schemas.microsoft.com/office/drawing/2014/main" id="{38497701-C956-3EE5-1443-826B9DA753E4}"/>
                  </a:ext>
                </a:extLst>
              </p:cNvPr>
              <p:cNvPicPr/>
              <p:nvPr/>
            </p:nvPicPr>
            <p:blipFill>
              <a:blip r:embed="rId5"/>
              <a:stretch>
                <a:fillRect/>
              </a:stretch>
            </p:blipFill>
            <p:spPr>
              <a:xfrm>
                <a:off x="2195880" y="3444909"/>
                <a:ext cx="724320" cy="425160"/>
              </a:xfrm>
              <a:prstGeom prst="rect">
                <a:avLst/>
              </a:prstGeom>
            </p:spPr>
          </p:pic>
        </mc:Fallback>
      </mc:AlternateContent>
    </p:spTree>
    <p:extLst>
      <p:ext uri="{BB962C8B-B14F-4D97-AF65-F5344CB8AC3E}">
        <p14:creationId xmlns:p14="http://schemas.microsoft.com/office/powerpoint/2010/main" val="3294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393D4-0DF1-3EDF-BD24-6243E0BEF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8469C5-4CCE-FEF7-7F2A-0D0E5BC49077}"/>
              </a:ext>
            </a:extLst>
          </p:cNvPr>
          <p:cNvSpPr>
            <a:spLocks noGrp="1"/>
          </p:cNvSpPr>
          <p:nvPr>
            <p:ph type="title"/>
          </p:nvPr>
        </p:nvSpPr>
        <p:spPr/>
        <p:txBody>
          <a:bodyPr/>
          <a:lstStyle/>
          <a:p>
            <a:pPr algn="ctr"/>
            <a:r>
              <a:rPr lang="en-GB" dirty="0">
                <a:latin typeface="Titillium Bd" panose="00000800000000000000" pitchFamily="50" charset="0"/>
              </a:rPr>
              <a:t>The Needle – Needle Size</a:t>
            </a:r>
            <a:endParaRPr lang="en-GB" dirty="0"/>
          </a:p>
        </p:txBody>
      </p:sp>
      <p:pic>
        <p:nvPicPr>
          <p:cNvPr id="4" name="Picture 3" descr="A diagram of a variety of shapes&#10;&#10;AI-generated content may be incorrect.">
            <a:extLst>
              <a:ext uri="{FF2B5EF4-FFF2-40B4-BE49-F238E27FC236}">
                <a16:creationId xmlns:a16="http://schemas.microsoft.com/office/drawing/2014/main" id="{CE2FEC20-FB74-8ECB-B573-33F27929D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225180"/>
            <a:ext cx="3943350" cy="5121234"/>
          </a:xfrm>
          <a:prstGeom prst="rect">
            <a:avLst/>
          </a:prstGeom>
        </p:spPr>
      </p:pic>
      <p:pic>
        <p:nvPicPr>
          <p:cNvPr id="7" name="Picture 6">
            <a:extLst>
              <a:ext uri="{FF2B5EF4-FFF2-40B4-BE49-F238E27FC236}">
                <a16:creationId xmlns:a16="http://schemas.microsoft.com/office/drawing/2014/main" id="{0909292D-56EF-C7BB-1915-01777C37EC16}"/>
              </a:ext>
            </a:extLst>
          </p:cNvPr>
          <p:cNvPicPr>
            <a:picLocks noChangeAspect="1"/>
          </p:cNvPicPr>
          <p:nvPr/>
        </p:nvPicPr>
        <p:blipFill>
          <a:blip r:embed="rId4">
            <a:extLst>
              <a:ext uri="{28A0092B-C50C-407E-A947-70E740481C1C}">
                <a14:useLocalDpi xmlns:a14="http://schemas.microsoft.com/office/drawing/2010/main" val="0"/>
              </a:ext>
            </a:extLst>
          </a:blip>
          <a:srcRect r="3749"/>
          <a:stretch>
            <a:fillRect/>
          </a:stretch>
        </p:blipFill>
        <p:spPr>
          <a:xfrm>
            <a:off x="4465887" y="1413366"/>
            <a:ext cx="3668463" cy="4933048"/>
          </a:xfrm>
          <a:prstGeom prst="rect">
            <a:avLst/>
          </a:prstGeom>
        </p:spPr>
      </p:pic>
      <p:pic>
        <p:nvPicPr>
          <p:cNvPr id="9" name="Picture 8">
            <a:extLst>
              <a:ext uri="{FF2B5EF4-FFF2-40B4-BE49-F238E27FC236}">
                <a16:creationId xmlns:a16="http://schemas.microsoft.com/office/drawing/2014/main" id="{ED6AABF9-786D-B364-1E0E-C451D8A30595}"/>
              </a:ext>
            </a:extLst>
          </p:cNvPr>
          <p:cNvPicPr>
            <a:picLocks noChangeAspect="1"/>
          </p:cNvPicPr>
          <p:nvPr/>
        </p:nvPicPr>
        <p:blipFill>
          <a:blip r:embed="rId5">
            <a:extLst>
              <a:ext uri="{28A0092B-C50C-407E-A947-70E740481C1C}">
                <a14:useLocalDpi xmlns:a14="http://schemas.microsoft.com/office/drawing/2010/main" val="0"/>
              </a:ext>
            </a:extLst>
          </a:blip>
          <a:srcRect t="26316"/>
          <a:stretch>
            <a:fillRect/>
          </a:stretch>
        </p:blipFill>
        <p:spPr>
          <a:xfrm>
            <a:off x="8220075" y="1547583"/>
            <a:ext cx="6858000" cy="5053241"/>
          </a:xfrm>
          <a:prstGeom prst="rect">
            <a:avLst/>
          </a:prstGeom>
        </p:spPr>
      </p:pic>
      <p:sp>
        <p:nvSpPr>
          <p:cNvPr id="17" name="Arc 16">
            <a:extLst>
              <a:ext uri="{FF2B5EF4-FFF2-40B4-BE49-F238E27FC236}">
                <a16:creationId xmlns:a16="http://schemas.microsoft.com/office/drawing/2014/main" id="{2A0A88EA-8949-62AE-3A6B-6B888ECD8186}"/>
              </a:ext>
            </a:extLst>
          </p:cNvPr>
          <p:cNvSpPr/>
          <p:nvPr/>
        </p:nvSpPr>
        <p:spPr>
          <a:xfrm rot="7774567">
            <a:off x="7576652" y="177714"/>
            <a:ext cx="4899096" cy="4558122"/>
          </a:xfrm>
          <a:prstGeom prst="arc">
            <a:avLst>
              <a:gd name="adj1" fmla="val 16169468"/>
              <a:gd name="adj2" fmla="val 0"/>
            </a:avLst>
          </a:prstGeom>
          <a:ln>
            <a:solidFill>
              <a:srgbClr val="FF00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8" name="Content Placeholder 2">
            <a:extLst>
              <a:ext uri="{FF2B5EF4-FFF2-40B4-BE49-F238E27FC236}">
                <a16:creationId xmlns:a16="http://schemas.microsoft.com/office/drawing/2014/main" id="{95B21A6B-7770-2628-61DC-59B50211E9AC}"/>
              </a:ext>
            </a:extLst>
          </p:cNvPr>
          <p:cNvSpPr txBox="1">
            <a:spLocks/>
          </p:cNvSpPr>
          <p:nvPr/>
        </p:nvSpPr>
        <p:spPr>
          <a:xfrm>
            <a:off x="8220075" y="5159736"/>
            <a:ext cx="2990850" cy="900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Titillium" panose="00000500000000000000" pitchFamily="50" charset="0"/>
              </a:rPr>
              <a:t>X mm</a:t>
            </a:r>
            <a:endParaRPr lang="en-GB" dirty="0"/>
          </a:p>
        </p:txBody>
      </p:sp>
    </p:spTree>
    <p:extLst>
      <p:ext uri="{BB962C8B-B14F-4D97-AF65-F5344CB8AC3E}">
        <p14:creationId xmlns:p14="http://schemas.microsoft.com/office/powerpoint/2010/main" val="28991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5BBB1-1EF3-EE0A-99CC-8F5E1E04AE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0ED17A-6CB4-9E44-5BD6-502FDB251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6C26746-1E27-36C4-8A53-780C58D6C8B4}"/>
                  </a:ext>
                </a:extLst>
              </p14:cNvPr>
              <p14:cNvContentPartPr/>
              <p14:nvPr/>
            </p14:nvContentPartPr>
            <p14:xfrm>
              <a:off x="2090040" y="3385149"/>
              <a:ext cx="501120" cy="360"/>
            </p14:xfrm>
          </p:contentPart>
        </mc:Choice>
        <mc:Fallback xmlns="">
          <p:pic>
            <p:nvPicPr>
              <p:cNvPr id="5" name="Ink 4">
                <a:extLst>
                  <a:ext uri="{FF2B5EF4-FFF2-40B4-BE49-F238E27FC236}">
                    <a16:creationId xmlns:a16="http://schemas.microsoft.com/office/drawing/2014/main" id="{26C26746-1E27-36C4-8A53-780C58D6C8B4}"/>
                  </a:ext>
                </a:extLst>
              </p:cNvPr>
              <p:cNvPicPr/>
              <p:nvPr/>
            </p:nvPicPr>
            <p:blipFill>
              <a:blip r:embed="rId5"/>
              <a:stretch>
                <a:fillRect/>
              </a:stretch>
            </p:blipFill>
            <p:spPr>
              <a:xfrm>
                <a:off x="2000040" y="3205149"/>
                <a:ext cx="680760" cy="360000"/>
              </a:xfrm>
              <a:prstGeom prst="rect">
                <a:avLst/>
              </a:prstGeom>
            </p:spPr>
          </p:pic>
        </mc:Fallback>
      </mc:AlternateContent>
    </p:spTree>
    <p:extLst>
      <p:ext uri="{BB962C8B-B14F-4D97-AF65-F5344CB8AC3E}">
        <p14:creationId xmlns:p14="http://schemas.microsoft.com/office/powerpoint/2010/main" val="37045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562C1-C307-C134-239B-7B1753F9A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A14ED-5A9E-810B-8EF8-CCEF1302F33C}"/>
              </a:ext>
            </a:extLst>
          </p:cNvPr>
          <p:cNvSpPr>
            <a:spLocks noGrp="1"/>
          </p:cNvSpPr>
          <p:nvPr>
            <p:ph type="title"/>
          </p:nvPr>
        </p:nvSpPr>
        <p:spPr/>
        <p:txBody>
          <a:bodyPr/>
          <a:lstStyle/>
          <a:p>
            <a:pPr algn="ctr"/>
            <a:r>
              <a:rPr lang="en-GB" dirty="0">
                <a:latin typeface="Titillium Bd" panose="00000800000000000000" pitchFamily="50" charset="0"/>
              </a:rPr>
              <a:t>The Needle – Needle Cobination Codes</a:t>
            </a:r>
            <a:endParaRPr lang="en-GB" dirty="0"/>
          </a:p>
        </p:txBody>
      </p:sp>
      <p:pic>
        <p:nvPicPr>
          <p:cNvPr id="4" name="Picture 3" descr="A close-up of different types of cutting tools&#10;&#10;AI-generated content may be incorrect.">
            <a:extLst>
              <a:ext uri="{FF2B5EF4-FFF2-40B4-BE49-F238E27FC236}">
                <a16:creationId xmlns:a16="http://schemas.microsoft.com/office/drawing/2014/main" id="{91A9C666-2F3E-5FD7-8EC4-0C7E64F80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707" y="1971293"/>
            <a:ext cx="9751986" cy="3905631"/>
          </a:xfrm>
          <a:prstGeom prst="rect">
            <a:avLst/>
          </a:prstGeom>
        </p:spPr>
      </p:pic>
    </p:spTree>
    <p:extLst>
      <p:ext uri="{BB962C8B-B14F-4D97-AF65-F5344CB8AC3E}">
        <p14:creationId xmlns:p14="http://schemas.microsoft.com/office/powerpoint/2010/main" val="251559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72EE6-BE5C-B1F6-23D4-6DC1BA869C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71D962-CAEB-5D64-8013-555FB17EC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61D44EE-F645-85AD-BBB5-5A8F2B8FCF41}"/>
                  </a:ext>
                </a:extLst>
              </p14:cNvPr>
              <p14:cNvContentPartPr/>
              <p14:nvPr/>
            </p14:nvContentPartPr>
            <p14:xfrm>
              <a:off x="1666575" y="2704500"/>
              <a:ext cx="1627560" cy="60120"/>
            </p14:xfrm>
          </p:contentPart>
        </mc:Choice>
        <mc:Fallback xmlns="">
          <p:pic>
            <p:nvPicPr>
              <p:cNvPr id="8" name="Ink 7">
                <a:extLst>
                  <a:ext uri="{FF2B5EF4-FFF2-40B4-BE49-F238E27FC236}">
                    <a16:creationId xmlns:a16="http://schemas.microsoft.com/office/drawing/2014/main" id="{961D44EE-F645-85AD-BBB5-5A8F2B8FCF41}"/>
                  </a:ext>
                </a:extLst>
              </p:cNvPr>
              <p:cNvPicPr/>
              <p:nvPr/>
            </p:nvPicPr>
            <p:blipFill>
              <a:blip r:embed="rId5"/>
              <a:stretch>
                <a:fillRect/>
              </a:stretch>
            </p:blipFill>
            <p:spPr>
              <a:xfrm>
                <a:off x="1612575" y="2596500"/>
                <a:ext cx="173520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3B4FA2F6-14C3-EDF6-F525-D097BA7B6721}"/>
                  </a:ext>
                </a:extLst>
              </p14:cNvPr>
              <p14:cNvContentPartPr/>
              <p14:nvPr/>
            </p14:nvContentPartPr>
            <p14:xfrm>
              <a:off x="1695015" y="4171140"/>
              <a:ext cx="1743120" cy="144000"/>
            </p14:xfrm>
          </p:contentPart>
        </mc:Choice>
        <mc:Fallback xmlns="">
          <p:pic>
            <p:nvPicPr>
              <p:cNvPr id="9" name="Ink 8">
                <a:extLst>
                  <a:ext uri="{FF2B5EF4-FFF2-40B4-BE49-F238E27FC236}">
                    <a16:creationId xmlns:a16="http://schemas.microsoft.com/office/drawing/2014/main" id="{3B4FA2F6-14C3-EDF6-F525-D097BA7B6721}"/>
                  </a:ext>
                </a:extLst>
              </p:cNvPr>
              <p:cNvPicPr/>
              <p:nvPr/>
            </p:nvPicPr>
            <p:blipFill>
              <a:blip r:embed="rId7"/>
              <a:stretch>
                <a:fillRect/>
              </a:stretch>
            </p:blipFill>
            <p:spPr>
              <a:xfrm>
                <a:off x="1641375" y="4063500"/>
                <a:ext cx="185076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5A1FDDA4-0DBC-637F-A8C9-87AF44D689C9}"/>
                  </a:ext>
                </a:extLst>
              </p14:cNvPr>
              <p14:cNvContentPartPr/>
              <p14:nvPr/>
            </p14:nvContentPartPr>
            <p14:xfrm>
              <a:off x="3380895" y="2657340"/>
              <a:ext cx="57600" cy="1429200"/>
            </p14:xfrm>
          </p:contentPart>
        </mc:Choice>
        <mc:Fallback xmlns="">
          <p:pic>
            <p:nvPicPr>
              <p:cNvPr id="11" name="Ink 10">
                <a:extLst>
                  <a:ext uri="{FF2B5EF4-FFF2-40B4-BE49-F238E27FC236}">
                    <a16:creationId xmlns:a16="http://schemas.microsoft.com/office/drawing/2014/main" id="{5A1FDDA4-0DBC-637F-A8C9-87AF44D689C9}"/>
                  </a:ext>
                </a:extLst>
              </p:cNvPr>
              <p:cNvPicPr/>
              <p:nvPr/>
            </p:nvPicPr>
            <p:blipFill>
              <a:blip r:embed="rId9"/>
              <a:stretch>
                <a:fillRect/>
              </a:stretch>
            </p:blipFill>
            <p:spPr>
              <a:xfrm>
                <a:off x="3326895" y="2549340"/>
                <a:ext cx="165240" cy="1644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8A1A0CC7-2838-7588-A80E-8B7B303F4A09}"/>
                  </a:ext>
                </a:extLst>
              </p14:cNvPr>
              <p14:cNvContentPartPr/>
              <p14:nvPr/>
            </p14:nvContentPartPr>
            <p14:xfrm>
              <a:off x="1628775" y="2695500"/>
              <a:ext cx="76680" cy="1455120"/>
            </p14:xfrm>
          </p:contentPart>
        </mc:Choice>
        <mc:Fallback xmlns="">
          <p:pic>
            <p:nvPicPr>
              <p:cNvPr id="12" name="Ink 11">
                <a:extLst>
                  <a:ext uri="{FF2B5EF4-FFF2-40B4-BE49-F238E27FC236}">
                    <a16:creationId xmlns:a16="http://schemas.microsoft.com/office/drawing/2014/main" id="{8A1A0CC7-2838-7588-A80E-8B7B303F4A09}"/>
                  </a:ext>
                </a:extLst>
              </p:cNvPr>
              <p:cNvPicPr/>
              <p:nvPr/>
            </p:nvPicPr>
            <p:blipFill>
              <a:blip r:embed="rId11"/>
              <a:stretch>
                <a:fillRect/>
              </a:stretch>
            </p:blipFill>
            <p:spPr>
              <a:xfrm>
                <a:off x="1574775" y="2587860"/>
                <a:ext cx="184320" cy="1670760"/>
              </a:xfrm>
              <a:prstGeom prst="rect">
                <a:avLst/>
              </a:prstGeom>
            </p:spPr>
          </p:pic>
        </mc:Fallback>
      </mc:AlternateContent>
    </p:spTree>
    <p:extLst>
      <p:ext uri="{BB962C8B-B14F-4D97-AF65-F5344CB8AC3E}">
        <p14:creationId xmlns:p14="http://schemas.microsoft.com/office/powerpoint/2010/main" val="13756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CCB6C-545C-8BA1-5DB6-FB3AF20E7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F34F5-DA6D-09BB-D479-0940D4AD8433}"/>
              </a:ext>
            </a:extLst>
          </p:cNvPr>
          <p:cNvSpPr>
            <a:spLocks noGrp="1"/>
          </p:cNvSpPr>
          <p:nvPr>
            <p:ph type="title"/>
          </p:nvPr>
        </p:nvSpPr>
        <p:spPr/>
        <p:txBody>
          <a:bodyPr/>
          <a:lstStyle/>
          <a:p>
            <a:pPr algn="ctr"/>
            <a:r>
              <a:rPr lang="en-GB" dirty="0">
                <a:latin typeface="Titillium Bd" panose="00000800000000000000" pitchFamily="50" charset="0"/>
              </a:rPr>
              <a:t>The Needle – Needle Uses</a:t>
            </a:r>
            <a:endParaRPr lang="en-GB" dirty="0"/>
          </a:p>
        </p:txBody>
      </p:sp>
      <p:graphicFrame>
        <p:nvGraphicFramePr>
          <p:cNvPr id="4" name="Table 3">
            <a:extLst>
              <a:ext uri="{FF2B5EF4-FFF2-40B4-BE49-F238E27FC236}">
                <a16:creationId xmlns:a16="http://schemas.microsoft.com/office/drawing/2014/main" id="{91090AAC-369A-564D-3359-2787FC1EA785}"/>
              </a:ext>
            </a:extLst>
          </p:cNvPr>
          <p:cNvGraphicFramePr>
            <a:graphicFrameLocks noGrp="1"/>
          </p:cNvGraphicFramePr>
          <p:nvPr>
            <p:extLst>
              <p:ext uri="{D42A27DB-BD31-4B8C-83A1-F6EECF244321}">
                <p14:modId xmlns:p14="http://schemas.microsoft.com/office/powerpoint/2010/main" val="3118143248"/>
              </p:ext>
            </p:extLst>
          </p:nvPr>
        </p:nvGraphicFramePr>
        <p:xfrm>
          <a:off x="507999" y="1690688"/>
          <a:ext cx="5102226" cy="4079240"/>
        </p:xfrm>
        <a:graphic>
          <a:graphicData uri="http://schemas.openxmlformats.org/drawingml/2006/table">
            <a:tbl>
              <a:tblPr firstRow="1" bandRow="1">
                <a:tableStyleId>{5940675A-B579-460E-94D1-54222C63F5DA}</a:tableStyleId>
              </a:tblPr>
              <a:tblGrid>
                <a:gridCol w="2551113">
                  <a:extLst>
                    <a:ext uri="{9D8B030D-6E8A-4147-A177-3AD203B41FA5}">
                      <a16:colId xmlns:a16="http://schemas.microsoft.com/office/drawing/2014/main" val="2235426919"/>
                    </a:ext>
                  </a:extLst>
                </a:gridCol>
                <a:gridCol w="2551113">
                  <a:extLst>
                    <a:ext uri="{9D8B030D-6E8A-4147-A177-3AD203B41FA5}">
                      <a16:colId xmlns:a16="http://schemas.microsoft.com/office/drawing/2014/main" val="2034248649"/>
                    </a:ext>
                  </a:extLst>
                </a:gridCol>
              </a:tblGrid>
              <a:tr h="370840">
                <a:tc>
                  <a:txBody>
                    <a:bodyPr/>
                    <a:lstStyle/>
                    <a:p>
                      <a:pPr algn="ctr"/>
                      <a:r>
                        <a:rPr lang="en-GB" b="1" dirty="0">
                          <a:latin typeface="Titillium" panose="00000500000000000000" pitchFamily="50" charset="0"/>
                        </a:rPr>
                        <a:t>Needle Code</a:t>
                      </a:r>
                    </a:p>
                  </a:txBody>
                  <a:tcPr/>
                </a:tc>
                <a:tc>
                  <a:txBody>
                    <a:bodyPr/>
                    <a:lstStyle/>
                    <a:p>
                      <a:pPr algn="ctr"/>
                      <a:r>
                        <a:rPr lang="en-GB" b="1" dirty="0">
                          <a:latin typeface="Titillium" panose="00000500000000000000" pitchFamily="50" charset="0"/>
                        </a:rPr>
                        <a:t>Needle Meaning</a:t>
                      </a:r>
                    </a:p>
                  </a:txBody>
                  <a:tcPr/>
                </a:tc>
                <a:extLst>
                  <a:ext uri="{0D108BD9-81ED-4DB2-BD59-A6C34878D82A}">
                    <a16:rowId xmlns:a16="http://schemas.microsoft.com/office/drawing/2014/main" val="805649758"/>
                  </a:ext>
                </a:extLst>
              </a:tr>
              <a:tr h="370840">
                <a:tc>
                  <a:txBody>
                    <a:bodyPr/>
                    <a:lstStyle/>
                    <a:p>
                      <a:pPr algn="ctr"/>
                      <a:r>
                        <a:rPr lang="en-GB" dirty="0">
                          <a:latin typeface="Titillium" panose="00000500000000000000" pitchFamily="50" charset="0"/>
                        </a:rPr>
                        <a:t>BB</a:t>
                      </a:r>
                    </a:p>
                  </a:txBody>
                  <a:tcPr/>
                </a:tc>
                <a:tc>
                  <a:txBody>
                    <a:bodyPr/>
                    <a:lstStyle/>
                    <a:p>
                      <a:pPr algn="ctr"/>
                      <a:r>
                        <a:rPr lang="en-GB" dirty="0">
                          <a:latin typeface="Titillium" panose="00000500000000000000" pitchFamily="50" charset="0"/>
                        </a:rPr>
                        <a:t>Blue Baby</a:t>
                      </a:r>
                    </a:p>
                  </a:txBody>
                  <a:tcPr/>
                </a:tc>
                <a:extLst>
                  <a:ext uri="{0D108BD9-81ED-4DB2-BD59-A6C34878D82A}">
                    <a16:rowId xmlns:a16="http://schemas.microsoft.com/office/drawing/2014/main" val="84880529"/>
                  </a:ext>
                </a:extLst>
              </a:tr>
              <a:tr h="370840">
                <a:tc>
                  <a:txBody>
                    <a:bodyPr/>
                    <a:lstStyle/>
                    <a:p>
                      <a:pPr algn="ctr"/>
                      <a:r>
                        <a:rPr lang="en-GB" dirty="0">
                          <a:latin typeface="Titillium" panose="00000500000000000000" pitchFamily="50" charset="0"/>
                        </a:rPr>
                        <a:t>BV</a:t>
                      </a:r>
                    </a:p>
                  </a:txBody>
                  <a:tcPr/>
                </a:tc>
                <a:tc>
                  <a:txBody>
                    <a:bodyPr/>
                    <a:lstStyle/>
                    <a:p>
                      <a:pPr algn="ctr"/>
                      <a:r>
                        <a:rPr lang="en-GB" dirty="0">
                          <a:latin typeface="Titillium" panose="00000500000000000000" pitchFamily="50" charset="0"/>
                        </a:rPr>
                        <a:t>Blood Vessel</a:t>
                      </a:r>
                    </a:p>
                  </a:txBody>
                  <a:tcPr/>
                </a:tc>
                <a:extLst>
                  <a:ext uri="{0D108BD9-81ED-4DB2-BD59-A6C34878D82A}">
                    <a16:rowId xmlns:a16="http://schemas.microsoft.com/office/drawing/2014/main" val="3816936868"/>
                  </a:ext>
                </a:extLst>
              </a:tr>
              <a:tr h="370840">
                <a:tc>
                  <a:txBody>
                    <a:bodyPr/>
                    <a:lstStyle/>
                    <a:p>
                      <a:pPr algn="ctr"/>
                      <a:r>
                        <a:rPr lang="en-GB" dirty="0">
                          <a:latin typeface="Titillium" panose="00000500000000000000" pitchFamily="50" charset="0"/>
                        </a:rPr>
                        <a:t>C</a:t>
                      </a:r>
                    </a:p>
                  </a:txBody>
                  <a:tcPr/>
                </a:tc>
                <a:tc>
                  <a:txBody>
                    <a:bodyPr/>
                    <a:lstStyle/>
                    <a:p>
                      <a:pPr algn="ctr"/>
                      <a:r>
                        <a:rPr lang="en-GB" dirty="0">
                          <a:latin typeface="Titillium" panose="00000500000000000000" pitchFamily="50" charset="0"/>
                        </a:rPr>
                        <a:t>Cardiovascular</a:t>
                      </a:r>
                    </a:p>
                  </a:txBody>
                  <a:tcPr/>
                </a:tc>
                <a:extLst>
                  <a:ext uri="{0D108BD9-81ED-4DB2-BD59-A6C34878D82A}">
                    <a16:rowId xmlns:a16="http://schemas.microsoft.com/office/drawing/2014/main" val="3463807700"/>
                  </a:ext>
                </a:extLst>
              </a:tr>
              <a:tr h="370840">
                <a:tc>
                  <a:txBody>
                    <a:bodyPr/>
                    <a:lstStyle/>
                    <a:p>
                      <a:pPr algn="ctr"/>
                      <a:r>
                        <a:rPr lang="en-GB" dirty="0">
                          <a:latin typeface="Titillium" panose="00000500000000000000" pitchFamily="50" charset="0"/>
                        </a:rPr>
                        <a:t>CP</a:t>
                      </a:r>
                    </a:p>
                  </a:txBody>
                  <a:tcPr/>
                </a:tc>
                <a:tc>
                  <a:txBody>
                    <a:bodyPr/>
                    <a:lstStyle/>
                    <a:p>
                      <a:pPr algn="ctr"/>
                      <a:r>
                        <a:rPr lang="en-GB" dirty="0">
                          <a:latin typeface="Titillium" panose="00000500000000000000" pitchFamily="50" charset="0"/>
                        </a:rPr>
                        <a:t>Cutting Point</a:t>
                      </a:r>
                    </a:p>
                  </a:txBody>
                  <a:tcPr/>
                </a:tc>
                <a:extLst>
                  <a:ext uri="{0D108BD9-81ED-4DB2-BD59-A6C34878D82A}">
                    <a16:rowId xmlns:a16="http://schemas.microsoft.com/office/drawing/2014/main" val="3512450869"/>
                  </a:ext>
                </a:extLst>
              </a:tr>
              <a:tr h="370840">
                <a:tc>
                  <a:txBody>
                    <a:bodyPr/>
                    <a:lstStyle/>
                    <a:p>
                      <a:pPr algn="ctr"/>
                      <a:r>
                        <a:rPr lang="en-GB" dirty="0">
                          <a:latin typeface="Titillium" panose="00000500000000000000" pitchFamily="50" charset="0"/>
                        </a:rPr>
                        <a:t>FS</a:t>
                      </a:r>
                    </a:p>
                  </a:txBody>
                  <a:tcPr/>
                </a:tc>
                <a:tc>
                  <a:txBody>
                    <a:bodyPr/>
                    <a:lstStyle/>
                    <a:p>
                      <a:pPr algn="ctr"/>
                      <a:r>
                        <a:rPr lang="en-GB" dirty="0">
                          <a:latin typeface="Titillium" panose="00000500000000000000" pitchFamily="50" charset="0"/>
                        </a:rPr>
                        <a:t>For Skin</a:t>
                      </a:r>
                    </a:p>
                  </a:txBody>
                  <a:tcPr/>
                </a:tc>
                <a:extLst>
                  <a:ext uri="{0D108BD9-81ED-4DB2-BD59-A6C34878D82A}">
                    <a16:rowId xmlns:a16="http://schemas.microsoft.com/office/drawing/2014/main" val="105865951"/>
                  </a:ext>
                </a:extLst>
              </a:tr>
              <a:tr h="370840">
                <a:tc>
                  <a:txBody>
                    <a:bodyPr/>
                    <a:lstStyle/>
                    <a:p>
                      <a:pPr algn="ctr"/>
                      <a:r>
                        <a:rPr lang="en-GB" dirty="0">
                          <a:latin typeface="Titillium" panose="00000500000000000000" pitchFamily="50" charset="0"/>
                        </a:rPr>
                        <a:t>M</a:t>
                      </a:r>
                    </a:p>
                  </a:txBody>
                  <a:tcPr/>
                </a:tc>
                <a:tc>
                  <a:txBody>
                    <a:bodyPr/>
                    <a:lstStyle/>
                    <a:p>
                      <a:pPr algn="ctr"/>
                      <a:r>
                        <a:rPr lang="en-GB" dirty="0">
                          <a:latin typeface="Titillium" panose="00000500000000000000" pitchFamily="50" charset="0"/>
                        </a:rPr>
                        <a:t>Muscle</a:t>
                      </a:r>
                    </a:p>
                  </a:txBody>
                  <a:tcPr/>
                </a:tc>
                <a:extLst>
                  <a:ext uri="{0D108BD9-81ED-4DB2-BD59-A6C34878D82A}">
                    <a16:rowId xmlns:a16="http://schemas.microsoft.com/office/drawing/2014/main" val="2126404994"/>
                  </a:ext>
                </a:extLst>
              </a:tr>
              <a:tr h="370840">
                <a:tc>
                  <a:txBody>
                    <a:bodyPr/>
                    <a:lstStyle/>
                    <a:p>
                      <a:pPr algn="ctr"/>
                      <a:r>
                        <a:rPr lang="en-GB" dirty="0">
                          <a:latin typeface="Titillium" panose="00000500000000000000" pitchFamily="50" charset="0"/>
                        </a:rPr>
                        <a:t>PC</a:t>
                      </a:r>
                    </a:p>
                  </a:txBody>
                  <a:tcPr/>
                </a:tc>
                <a:tc>
                  <a:txBody>
                    <a:bodyPr/>
                    <a:lstStyle/>
                    <a:p>
                      <a:pPr algn="ctr"/>
                      <a:r>
                        <a:rPr lang="en-GB" dirty="0">
                          <a:latin typeface="Titillium" panose="00000500000000000000" pitchFamily="50" charset="0"/>
                        </a:rPr>
                        <a:t>Precision Cosmetic</a:t>
                      </a:r>
                    </a:p>
                  </a:txBody>
                  <a:tcPr/>
                </a:tc>
                <a:extLst>
                  <a:ext uri="{0D108BD9-81ED-4DB2-BD59-A6C34878D82A}">
                    <a16:rowId xmlns:a16="http://schemas.microsoft.com/office/drawing/2014/main" val="1030498070"/>
                  </a:ext>
                </a:extLst>
              </a:tr>
              <a:tr h="370840">
                <a:tc>
                  <a:txBody>
                    <a:bodyPr/>
                    <a:lstStyle/>
                    <a:p>
                      <a:pPr algn="ctr"/>
                      <a:r>
                        <a:rPr lang="en-GB" dirty="0">
                          <a:latin typeface="Titillium" panose="00000500000000000000" pitchFamily="50" charset="0"/>
                        </a:rPr>
                        <a:t>SC</a:t>
                      </a:r>
                    </a:p>
                  </a:txBody>
                  <a:tcPr/>
                </a:tc>
                <a:tc>
                  <a:txBody>
                    <a:bodyPr/>
                    <a:lstStyle/>
                    <a:p>
                      <a:pPr algn="ctr"/>
                      <a:r>
                        <a:rPr lang="en-GB" dirty="0">
                          <a:latin typeface="Titillium" panose="00000500000000000000" pitchFamily="50" charset="0"/>
                        </a:rPr>
                        <a:t>Straight Cutting</a:t>
                      </a:r>
                    </a:p>
                  </a:txBody>
                  <a:tcPr/>
                </a:tc>
                <a:extLst>
                  <a:ext uri="{0D108BD9-81ED-4DB2-BD59-A6C34878D82A}">
                    <a16:rowId xmlns:a16="http://schemas.microsoft.com/office/drawing/2014/main" val="1081180964"/>
                  </a:ext>
                </a:extLst>
              </a:tr>
              <a:tr h="370840">
                <a:tc>
                  <a:txBody>
                    <a:bodyPr/>
                    <a:lstStyle/>
                    <a:p>
                      <a:pPr algn="ctr"/>
                      <a:r>
                        <a:rPr lang="en-GB" dirty="0">
                          <a:latin typeface="Titillium" panose="00000500000000000000" pitchFamily="50" charset="0"/>
                        </a:rPr>
                        <a:t>TN</a:t>
                      </a:r>
                    </a:p>
                  </a:txBody>
                  <a:tcPr/>
                </a:tc>
                <a:tc>
                  <a:txBody>
                    <a:bodyPr/>
                    <a:lstStyle/>
                    <a:p>
                      <a:pPr algn="ctr"/>
                      <a:r>
                        <a:rPr lang="en-GB" dirty="0" err="1">
                          <a:latin typeface="Titillium" panose="00000500000000000000" pitchFamily="50" charset="0"/>
                        </a:rPr>
                        <a:t>Trochar</a:t>
                      </a:r>
                      <a:r>
                        <a:rPr lang="en-GB" dirty="0">
                          <a:latin typeface="Titillium" panose="00000500000000000000" pitchFamily="50" charset="0"/>
                        </a:rPr>
                        <a:t> Needle</a:t>
                      </a:r>
                    </a:p>
                  </a:txBody>
                  <a:tcPr/>
                </a:tc>
                <a:extLst>
                  <a:ext uri="{0D108BD9-81ED-4DB2-BD59-A6C34878D82A}">
                    <a16:rowId xmlns:a16="http://schemas.microsoft.com/office/drawing/2014/main" val="2154200599"/>
                  </a:ext>
                </a:extLst>
              </a:tr>
              <a:tr h="370840">
                <a:tc>
                  <a:txBody>
                    <a:bodyPr/>
                    <a:lstStyle/>
                    <a:p>
                      <a:pPr algn="ctr"/>
                      <a:r>
                        <a:rPr lang="en-GB" dirty="0">
                          <a:latin typeface="Titillium" panose="00000500000000000000" pitchFamily="50" charset="0"/>
                        </a:rPr>
                        <a:t>X</a:t>
                      </a:r>
                    </a:p>
                  </a:txBody>
                  <a:tcPr/>
                </a:tc>
                <a:tc>
                  <a:txBody>
                    <a:bodyPr/>
                    <a:lstStyle/>
                    <a:p>
                      <a:pPr algn="ctr"/>
                      <a:r>
                        <a:rPr lang="en-GB" dirty="0" err="1">
                          <a:latin typeface="Titillium" panose="00000500000000000000" pitchFamily="50" charset="0"/>
                        </a:rPr>
                        <a:t>Exodental</a:t>
                      </a:r>
                      <a:endParaRPr lang="en-GB" dirty="0">
                        <a:latin typeface="Titillium" panose="00000500000000000000" pitchFamily="50" charset="0"/>
                      </a:endParaRPr>
                    </a:p>
                  </a:txBody>
                  <a:tcPr/>
                </a:tc>
                <a:extLst>
                  <a:ext uri="{0D108BD9-81ED-4DB2-BD59-A6C34878D82A}">
                    <a16:rowId xmlns:a16="http://schemas.microsoft.com/office/drawing/2014/main" val="2598792620"/>
                  </a:ext>
                </a:extLst>
              </a:tr>
            </a:tbl>
          </a:graphicData>
        </a:graphic>
      </p:graphicFrame>
      <p:sp>
        <p:nvSpPr>
          <p:cNvPr id="3" name="TextBox 2">
            <a:extLst>
              <a:ext uri="{FF2B5EF4-FFF2-40B4-BE49-F238E27FC236}">
                <a16:creationId xmlns:a16="http://schemas.microsoft.com/office/drawing/2014/main" id="{C2E34F4D-9A9C-B64A-D1C9-556BB59551E3}"/>
              </a:ext>
            </a:extLst>
          </p:cNvPr>
          <p:cNvSpPr txBox="1"/>
          <p:nvPr/>
        </p:nvSpPr>
        <p:spPr>
          <a:xfrm>
            <a:off x="6581777" y="1858516"/>
            <a:ext cx="1558923" cy="3539430"/>
          </a:xfrm>
          <a:prstGeom prst="rect">
            <a:avLst/>
          </a:prstGeom>
          <a:noFill/>
        </p:spPr>
        <p:txBody>
          <a:bodyPr wrap="square" rtlCol="0">
            <a:spAutoFit/>
          </a:bodyPr>
          <a:lstStyle/>
          <a:p>
            <a:pPr algn="ctr" fontAlgn="t"/>
            <a:r>
              <a:rPr lang="en-GB" sz="3200" b="1" dirty="0"/>
              <a:t>Needle Code</a:t>
            </a:r>
          </a:p>
          <a:p>
            <a:pPr algn="ctr" fontAlgn="t"/>
            <a:endParaRPr lang="en-GB" sz="3200" dirty="0"/>
          </a:p>
          <a:p>
            <a:pPr algn="ctr" fontAlgn="t"/>
            <a:r>
              <a:rPr lang="en-GB" sz="3200" dirty="0"/>
              <a:t>PS</a:t>
            </a:r>
          </a:p>
          <a:p>
            <a:pPr algn="ctr" fontAlgn="t"/>
            <a:r>
              <a:rPr lang="en-GB" sz="3200" dirty="0"/>
              <a:t>U</a:t>
            </a:r>
          </a:p>
          <a:p>
            <a:pPr algn="ctr" fontAlgn="t"/>
            <a:r>
              <a:rPr lang="en-GB" sz="3200" dirty="0"/>
              <a:t>RD</a:t>
            </a:r>
          </a:p>
          <a:p>
            <a:pPr algn="ctr" fontAlgn="t"/>
            <a:r>
              <a:rPr lang="en-GB" sz="3200" dirty="0"/>
              <a:t>CE</a:t>
            </a:r>
          </a:p>
        </p:txBody>
      </p:sp>
      <p:sp>
        <p:nvSpPr>
          <p:cNvPr id="6" name="TextBox 5">
            <a:extLst>
              <a:ext uri="{FF2B5EF4-FFF2-40B4-BE49-F238E27FC236}">
                <a16:creationId xmlns:a16="http://schemas.microsoft.com/office/drawing/2014/main" id="{50C4EEDA-69E7-3593-B313-C502E71E7B04}"/>
              </a:ext>
            </a:extLst>
          </p:cNvPr>
          <p:cNvSpPr txBox="1"/>
          <p:nvPr/>
        </p:nvSpPr>
        <p:spPr>
          <a:xfrm>
            <a:off x="9032083" y="1858514"/>
            <a:ext cx="1797048" cy="1077218"/>
          </a:xfrm>
          <a:prstGeom prst="rect">
            <a:avLst/>
          </a:prstGeom>
          <a:noFill/>
        </p:spPr>
        <p:txBody>
          <a:bodyPr wrap="square" rtlCol="0">
            <a:spAutoFit/>
          </a:bodyPr>
          <a:lstStyle/>
          <a:p>
            <a:pPr algn="ctr" fontAlgn="t"/>
            <a:r>
              <a:rPr lang="en-GB" sz="3200" b="1" dirty="0"/>
              <a:t>Needle Meaning</a:t>
            </a:r>
          </a:p>
        </p:txBody>
      </p:sp>
      <p:sp>
        <p:nvSpPr>
          <p:cNvPr id="7" name="TextBox 6">
            <a:extLst>
              <a:ext uri="{FF2B5EF4-FFF2-40B4-BE49-F238E27FC236}">
                <a16:creationId xmlns:a16="http://schemas.microsoft.com/office/drawing/2014/main" id="{DE7640D1-9308-EE14-C1F8-D18F5387728A}"/>
              </a:ext>
            </a:extLst>
          </p:cNvPr>
          <p:cNvSpPr txBox="1"/>
          <p:nvPr/>
        </p:nvSpPr>
        <p:spPr>
          <a:xfrm>
            <a:off x="8507415" y="3335843"/>
            <a:ext cx="2846385" cy="584775"/>
          </a:xfrm>
          <a:prstGeom prst="rect">
            <a:avLst/>
          </a:prstGeom>
          <a:noFill/>
        </p:spPr>
        <p:txBody>
          <a:bodyPr wrap="square" rtlCol="0">
            <a:spAutoFit/>
          </a:bodyPr>
          <a:lstStyle/>
          <a:p>
            <a:pPr algn="ctr" fontAlgn="t"/>
            <a:r>
              <a:rPr lang="en-GB" sz="3200" dirty="0"/>
              <a:t>Plastic Surgery</a:t>
            </a:r>
          </a:p>
        </p:txBody>
      </p:sp>
      <p:sp>
        <p:nvSpPr>
          <p:cNvPr id="8" name="TextBox 7">
            <a:extLst>
              <a:ext uri="{FF2B5EF4-FFF2-40B4-BE49-F238E27FC236}">
                <a16:creationId xmlns:a16="http://schemas.microsoft.com/office/drawing/2014/main" id="{13063B31-4491-FB09-71DD-44C2583644AB}"/>
              </a:ext>
            </a:extLst>
          </p:cNvPr>
          <p:cNvSpPr txBox="1"/>
          <p:nvPr/>
        </p:nvSpPr>
        <p:spPr>
          <a:xfrm>
            <a:off x="8507415" y="3796059"/>
            <a:ext cx="2846385" cy="584775"/>
          </a:xfrm>
          <a:prstGeom prst="rect">
            <a:avLst/>
          </a:prstGeom>
          <a:noFill/>
        </p:spPr>
        <p:txBody>
          <a:bodyPr wrap="square" rtlCol="0">
            <a:spAutoFit/>
          </a:bodyPr>
          <a:lstStyle/>
          <a:p>
            <a:pPr algn="ctr" fontAlgn="t"/>
            <a:r>
              <a:rPr lang="en-GB" sz="3200" dirty="0"/>
              <a:t>Urology</a:t>
            </a:r>
          </a:p>
        </p:txBody>
      </p:sp>
      <p:sp>
        <p:nvSpPr>
          <p:cNvPr id="9" name="TextBox 8">
            <a:extLst>
              <a:ext uri="{FF2B5EF4-FFF2-40B4-BE49-F238E27FC236}">
                <a16:creationId xmlns:a16="http://schemas.microsoft.com/office/drawing/2014/main" id="{52B5A830-89AE-CA24-8D68-4378227AE988}"/>
              </a:ext>
            </a:extLst>
          </p:cNvPr>
          <p:cNvSpPr txBox="1"/>
          <p:nvPr/>
        </p:nvSpPr>
        <p:spPr>
          <a:xfrm>
            <a:off x="8177215" y="4288501"/>
            <a:ext cx="3506786" cy="584775"/>
          </a:xfrm>
          <a:prstGeom prst="rect">
            <a:avLst/>
          </a:prstGeom>
          <a:noFill/>
        </p:spPr>
        <p:txBody>
          <a:bodyPr wrap="square" rtlCol="0">
            <a:spAutoFit/>
          </a:bodyPr>
          <a:lstStyle/>
          <a:p>
            <a:pPr algn="ctr" fontAlgn="t"/>
            <a:r>
              <a:rPr lang="en-GB" sz="3200" dirty="0"/>
              <a:t>Renal Detachment</a:t>
            </a:r>
          </a:p>
        </p:txBody>
      </p:sp>
      <p:sp>
        <p:nvSpPr>
          <p:cNvPr id="10" name="TextBox 9">
            <a:extLst>
              <a:ext uri="{FF2B5EF4-FFF2-40B4-BE49-F238E27FC236}">
                <a16:creationId xmlns:a16="http://schemas.microsoft.com/office/drawing/2014/main" id="{4BFB22AC-81B1-A669-1EDA-4E979B94A93C}"/>
              </a:ext>
            </a:extLst>
          </p:cNvPr>
          <p:cNvSpPr txBox="1"/>
          <p:nvPr/>
        </p:nvSpPr>
        <p:spPr>
          <a:xfrm>
            <a:off x="8507415" y="4780945"/>
            <a:ext cx="2846385" cy="584775"/>
          </a:xfrm>
          <a:prstGeom prst="rect">
            <a:avLst/>
          </a:prstGeom>
          <a:noFill/>
        </p:spPr>
        <p:txBody>
          <a:bodyPr wrap="square" rtlCol="0">
            <a:spAutoFit/>
          </a:bodyPr>
          <a:lstStyle/>
          <a:p>
            <a:pPr algn="ctr" fontAlgn="t"/>
            <a:r>
              <a:rPr lang="en-GB" sz="3200" dirty="0"/>
              <a:t>Cutting Edge</a:t>
            </a:r>
          </a:p>
        </p:txBody>
      </p:sp>
    </p:spTree>
    <p:extLst>
      <p:ext uri="{BB962C8B-B14F-4D97-AF65-F5344CB8AC3E}">
        <p14:creationId xmlns:p14="http://schemas.microsoft.com/office/powerpoint/2010/main" val="24848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0FE7-9B35-469B-2C60-7869144C80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FA8D0A-0887-0DBF-C235-9A219D72D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C373E2D-AA1A-F48E-F77E-438634295FB3}"/>
                  </a:ext>
                </a:extLst>
              </p14:cNvPr>
              <p14:cNvContentPartPr/>
              <p14:nvPr/>
            </p14:nvContentPartPr>
            <p14:xfrm>
              <a:off x="2228535" y="3105105"/>
              <a:ext cx="638640" cy="47880"/>
            </p14:xfrm>
          </p:contentPart>
        </mc:Choice>
        <mc:Fallback xmlns="">
          <p:pic>
            <p:nvPicPr>
              <p:cNvPr id="4" name="Ink 3">
                <a:extLst>
                  <a:ext uri="{FF2B5EF4-FFF2-40B4-BE49-F238E27FC236}">
                    <a16:creationId xmlns:a16="http://schemas.microsoft.com/office/drawing/2014/main" id="{6C373E2D-AA1A-F48E-F77E-438634295FB3}"/>
                  </a:ext>
                </a:extLst>
              </p:cNvPr>
              <p:cNvPicPr/>
              <p:nvPr/>
            </p:nvPicPr>
            <p:blipFill>
              <a:blip r:embed="rId5"/>
              <a:stretch>
                <a:fillRect/>
              </a:stretch>
            </p:blipFill>
            <p:spPr>
              <a:xfrm>
                <a:off x="2138535" y="2925105"/>
                <a:ext cx="818280" cy="407520"/>
              </a:xfrm>
              <a:prstGeom prst="rect">
                <a:avLst/>
              </a:prstGeom>
            </p:spPr>
          </p:pic>
        </mc:Fallback>
      </mc:AlternateContent>
    </p:spTree>
    <p:extLst>
      <p:ext uri="{BB962C8B-B14F-4D97-AF65-F5344CB8AC3E}">
        <p14:creationId xmlns:p14="http://schemas.microsoft.com/office/powerpoint/2010/main" val="14176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7C6F-FCEC-A3B5-6A8A-70C2DD649B44}"/>
              </a:ext>
            </a:extLst>
          </p:cNvPr>
          <p:cNvSpPr>
            <a:spLocks noGrp="1"/>
          </p:cNvSpPr>
          <p:nvPr>
            <p:ph type="title"/>
          </p:nvPr>
        </p:nvSpPr>
        <p:spPr/>
        <p:txBody>
          <a:bodyPr/>
          <a:lstStyle/>
          <a:p>
            <a:pPr algn="ctr"/>
            <a:r>
              <a:rPr lang="en-GB" dirty="0">
                <a:latin typeface="Titillium Bd" panose="00000800000000000000" pitchFamily="50" charset="0"/>
              </a:rPr>
              <a:t>Suture Material Type</a:t>
            </a:r>
            <a:endParaRPr lang="en-GB" dirty="0"/>
          </a:p>
        </p:txBody>
      </p:sp>
      <p:sp>
        <p:nvSpPr>
          <p:cNvPr id="3" name="Content Placeholder 2">
            <a:extLst>
              <a:ext uri="{FF2B5EF4-FFF2-40B4-BE49-F238E27FC236}">
                <a16:creationId xmlns:a16="http://schemas.microsoft.com/office/drawing/2014/main" id="{ED5F4F4C-3E6B-1F8E-53E9-38267424EF27}"/>
              </a:ext>
            </a:extLst>
          </p:cNvPr>
          <p:cNvSpPr>
            <a:spLocks noGrp="1"/>
          </p:cNvSpPr>
          <p:nvPr>
            <p:ph sz="half" idx="1"/>
          </p:nvPr>
        </p:nvSpPr>
        <p:spPr>
          <a:xfrm>
            <a:off x="838200" y="1825625"/>
            <a:ext cx="5181600" cy="612775"/>
          </a:xfrm>
        </p:spPr>
        <p:txBody>
          <a:bodyPr/>
          <a:lstStyle/>
          <a:p>
            <a:pPr marL="0" indent="0" algn="ctr">
              <a:buNone/>
            </a:pPr>
            <a:r>
              <a:rPr lang="en-GB" dirty="0">
                <a:latin typeface="Titillium" panose="00000500000000000000" pitchFamily="50" charset="0"/>
              </a:rPr>
              <a:t>Absorbable</a:t>
            </a:r>
            <a:endParaRPr lang="en-GB" dirty="0"/>
          </a:p>
        </p:txBody>
      </p:sp>
      <p:sp>
        <p:nvSpPr>
          <p:cNvPr id="4" name="Content Placeholder 3">
            <a:extLst>
              <a:ext uri="{FF2B5EF4-FFF2-40B4-BE49-F238E27FC236}">
                <a16:creationId xmlns:a16="http://schemas.microsoft.com/office/drawing/2014/main" id="{129460E8-652E-D3E8-7AED-98BDD0D628B7}"/>
              </a:ext>
            </a:extLst>
          </p:cNvPr>
          <p:cNvSpPr>
            <a:spLocks noGrp="1"/>
          </p:cNvSpPr>
          <p:nvPr>
            <p:ph sz="half" idx="2"/>
          </p:nvPr>
        </p:nvSpPr>
        <p:spPr>
          <a:xfrm>
            <a:off x="6172200" y="1825625"/>
            <a:ext cx="5181600" cy="755650"/>
          </a:xfrm>
        </p:spPr>
        <p:txBody>
          <a:bodyPr/>
          <a:lstStyle/>
          <a:p>
            <a:pPr marL="0" indent="0" algn="ctr">
              <a:buNone/>
            </a:pPr>
            <a:r>
              <a:rPr lang="en-GB" dirty="0">
                <a:latin typeface="Titillium" panose="00000500000000000000" pitchFamily="50" charset="0"/>
              </a:rPr>
              <a:t>Non-Absorbable</a:t>
            </a:r>
            <a:endParaRPr lang="en-GB" dirty="0"/>
          </a:p>
        </p:txBody>
      </p:sp>
      <p:pic>
        <p:nvPicPr>
          <p:cNvPr id="6" name="Picture 5" descr="A close up of a hand&#10;&#10;AI-generated content may be incorrect.">
            <a:extLst>
              <a:ext uri="{FF2B5EF4-FFF2-40B4-BE49-F238E27FC236}">
                <a16:creationId xmlns:a16="http://schemas.microsoft.com/office/drawing/2014/main" id="{0A2447AC-E0AC-AD15-0EB7-86338F949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601" y="2248348"/>
            <a:ext cx="2140974" cy="4727986"/>
          </a:xfrm>
          <a:prstGeom prst="rect">
            <a:avLst/>
          </a:prstGeom>
        </p:spPr>
      </p:pic>
      <p:pic>
        <p:nvPicPr>
          <p:cNvPr id="8" name="Picture 7" descr="Close-up of a tooth&#10;&#10;AI-generated content may be incorrect.">
            <a:extLst>
              <a:ext uri="{FF2B5EF4-FFF2-40B4-BE49-F238E27FC236}">
                <a16:creationId xmlns:a16="http://schemas.microsoft.com/office/drawing/2014/main" id="{54AC4508-B4C5-6351-C702-EB6D3A752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12" y="2438400"/>
            <a:ext cx="5330125" cy="4230011"/>
          </a:xfrm>
          <a:prstGeom prst="rect">
            <a:avLst/>
          </a:prstGeom>
        </p:spPr>
      </p:pic>
    </p:spTree>
    <p:extLst>
      <p:ext uri="{BB962C8B-B14F-4D97-AF65-F5344CB8AC3E}">
        <p14:creationId xmlns:p14="http://schemas.microsoft.com/office/powerpoint/2010/main" val="8246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A03A-7D8A-9E6F-A0B3-8B8BAC5C8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6498E-763C-CA61-764D-3151C055099F}"/>
              </a:ext>
            </a:extLst>
          </p:cNvPr>
          <p:cNvSpPr>
            <a:spLocks noGrp="1"/>
          </p:cNvSpPr>
          <p:nvPr>
            <p:ph type="title"/>
          </p:nvPr>
        </p:nvSpPr>
        <p:spPr/>
        <p:txBody>
          <a:bodyPr/>
          <a:lstStyle/>
          <a:p>
            <a:pPr algn="ctr"/>
            <a:r>
              <a:rPr lang="en-GB" dirty="0">
                <a:latin typeface="Titillium Bd" panose="00000800000000000000" pitchFamily="50" charset="0"/>
              </a:rPr>
              <a:t>J&amp;J Suture Types</a:t>
            </a:r>
            <a:endParaRPr lang="en-GB" dirty="0"/>
          </a:p>
        </p:txBody>
      </p:sp>
      <p:sp>
        <p:nvSpPr>
          <p:cNvPr id="3" name="Content Placeholder 2">
            <a:extLst>
              <a:ext uri="{FF2B5EF4-FFF2-40B4-BE49-F238E27FC236}">
                <a16:creationId xmlns:a16="http://schemas.microsoft.com/office/drawing/2014/main" id="{0B21D4C6-8725-AB37-AFE5-8969BD6923A5}"/>
              </a:ext>
            </a:extLst>
          </p:cNvPr>
          <p:cNvSpPr>
            <a:spLocks noGrp="1"/>
          </p:cNvSpPr>
          <p:nvPr>
            <p:ph sz="half" idx="1"/>
          </p:nvPr>
        </p:nvSpPr>
        <p:spPr>
          <a:xfrm>
            <a:off x="838200" y="1825625"/>
            <a:ext cx="5181600" cy="612775"/>
          </a:xfrm>
        </p:spPr>
        <p:txBody>
          <a:bodyPr/>
          <a:lstStyle/>
          <a:p>
            <a:pPr marL="0" indent="0" algn="ctr">
              <a:buNone/>
            </a:pPr>
            <a:r>
              <a:rPr lang="en-GB" dirty="0">
                <a:latin typeface="Titillium" panose="00000500000000000000" pitchFamily="50" charset="0"/>
              </a:rPr>
              <a:t>Absorbable</a:t>
            </a:r>
            <a:endParaRPr lang="en-GB" dirty="0"/>
          </a:p>
        </p:txBody>
      </p:sp>
      <p:sp>
        <p:nvSpPr>
          <p:cNvPr id="4" name="Content Placeholder 3">
            <a:extLst>
              <a:ext uri="{FF2B5EF4-FFF2-40B4-BE49-F238E27FC236}">
                <a16:creationId xmlns:a16="http://schemas.microsoft.com/office/drawing/2014/main" id="{6D64049B-4B6F-A536-9D0B-FE7F2477582E}"/>
              </a:ext>
            </a:extLst>
          </p:cNvPr>
          <p:cNvSpPr>
            <a:spLocks noGrp="1"/>
          </p:cNvSpPr>
          <p:nvPr>
            <p:ph sz="half" idx="2"/>
          </p:nvPr>
        </p:nvSpPr>
        <p:spPr>
          <a:xfrm>
            <a:off x="6172200" y="1825625"/>
            <a:ext cx="5181600" cy="755650"/>
          </a:xfrm>
        </p:spPr>
        <p:txBody>
          <a:bodyPr/>
          <a:lstStyle/>
          <a:p>
            <a:pPr marL="0" indent="0" algn="ctr">
              <a:buNone/>
            </a:pPr>
            <a:r>
              <a:rPr lang="en-GB" dirty="0">
                <a:latin typeface="Titillium" panose="00000500000000000000" pitchFamily="50" charset="0"/>
              </a:rPr>
              <a:t>Non-Absorbable</a:t>
            </a:r>
            <a:endParaRPr lang="en-GB" dirty="0"/>
          </a:p>
        </p:txBody>
      </p:sp>
      <p:pic>
        <p:nvPicPr>
          <p:cNvPr id="5" name="Picture 4">
            <a:extLst>
              <a:ext uri="{FF2B5EF4-FFF2-40B4-BE49-F238E27FC236}">
                <a16:creationId xmlns:a16="http://schemas.microsoft.com/office/drawing/2014/main" id="{E5741599-8740-EAF5-A0BD-C13AD89BBBBA}"/>
              </a:ext>
            </a:extLst>
          </p:cNvPr>
          <p:cNvPicPr>
            <a:picLocks noChangeAspect="1"/>
          </p:cNvPicPr>
          <p:nvPr/>
        </p:nvPicPr>
        <p:blipFill>
          <a:blip r:embed="rId3"/>
          <a:stretch>
            <a:fillRect/>
          </a:stretch>
        </p:blipFill>
        <p:spPr>
          <a:xfrm>
            <a:off x="1468970" y="2438399"/>
            <a:ext cx="1839771" cy="1079428"/>
          </a:xfrm>
          <a:prstGeom prst="rect">
            <a:avLst/>
          </a:prstGeom>
          <a:ln>
            <a:solidFill>
              <a:schemeClr val="tx1"/>
            </a:solidFill>
          </a:ln>
        </p:spPr>
      </p:pic>
      <p:pic>
        <p:nvPicPr>
          <p:cNvPr id="6" name="Picture 5">
            <a:extLst>
              <a:ext uri="{FF2B5EF4-FFF2-40B4-BE49-F238E27FC236}">
                <a16:creationId xmlns:a16="http://schemas.microsoft.com/office/drawing/2014/main" id="{C1D62B73-4604-7ABE-DE57-DD77D71DA777}"/>
              </a:ext>
            </a:extLst>
          </p:cNvPr>
          <p:cNvPicPr>
            <a:picLocks noChangeAspect="1"/>
          </p:cNvPicPr>
          <p:nvPr/>
        </p:nvPicPr>
        <p:blipFill>
          <a:blip r:embed="rId4"/>
          <a:stretch>
            <a:fillRect/>
          </a:stretch>
        </p:blipFill>
        <p:spPr>
          <a:xfrm>
            <a:off x="3461141" y="2438399"/>
            <a:ext cx="1842028" cy="1079428"/>
          </a:xfrm>
          <a:prstGeom prst="rect">
            <a:avLst/>
          </a:prstGeom>
          <a:ln>
            <a:solidFill>
              <a:schemeClr val="tx1"/>
            </a:solidFill>
          </a:ln>
        </p:spPr>
      </p:pic>
      <p:pic>
        <p:nvPicPr>
          <p:cNvPr id="7" name="Picture 6">
            <a:extLst>
              <a:ext uri="{FF2B5EF4-FFF2-40B4-BE49-F238E27FC236}">
                <a16:creationId xmlns:a16="http://schemas.microsoft.com/office/drawing/2014/main" id="{8F5EB656-4B91-C85F-85A7-15CE4EB5DC7A}"/>
              </a:ext>
            </a:extLst>
          </p:cNvPr>
          <p:cNvPicPr>
            <a:picLocks noChangeAspect="1"/>
          </p:cNvPicPr>
          <p:nvPr/>
        </p:nvPicPr>
        <p:blipFill>
          <a:blip r:embed="rId5"/>
          <a:stretch>
            <a:fillRect/>
          </a:stretch>
        </p:blipFill>
        <p:spPr>
          <a:xfrm>
            <a:off x="1451803" y="3701887"/>
            <a:ext cx="1839771" cy="1079428"/>
          </a:xfrm>
          <a:prstGeom prst="rect">
            <a:avLst/>
          </a:prstGeom>
          <a:ln>
            <a:solidFill>
              <a:schemeClr val="tx1"/>
            </a:solidFill>
          </a:ln>
        </p:spPr>
      </p:pic>
      <p:pic>
        <p:nvPicPr>
          <p:cNvPr id="8" name="Picture 7">
            <a:extLst>
              <a:ext uri="{FF2B5EF4-FFF2-40B4-BE49-F238E27FC236}">
                <a16:creationId xmlns:a16="http://schemas.microsoft.com/office/drawing/2014/main" id="{748191AF-BDA9-7D6D-A9FD-854C0E586B78}"/>
              </a:ext>
            </a:extLst>
          </p:cNvPr>
          <p:cNvPicPr>
            <a:picLocks noChangeAspect="1"/>
          </p:cNvPicPr>
          <p:nvPr/>
        </p:nvPicPr>
        <p:blipFill>
          <a:blip r:embed="rId6"/>
          <a:stretch>
            <a:fillRect/>
          </a:stretch>
        </p:blipFill>
        <p:spPr>
          <a:xfrm>
            <a:off x="5855619" y="2438398"/>
            <a:ext cx="1842028" cy="1080752"/>
          </a:xfrm>
          <a:prstGeom prst="rect">
            <a:avLst/>
          </a:prstGeom>
          <a:ln>
            <a:solidFill>
              <a:schemeClr val="tx1"/>
            </a:solidFill>
          </a:ln>
        </p:spPr>
      </p:pic>
      <p:pic>
        <p:nvPicPr>
          <p:cNvPr id="9" name="Picture 8">
            <a:extLst>
              <a:ext uri="{FF2B5EF4-FFF2-40B4-BE49-F238E27FC236}">
                <a16:creationId xmlns:a16="http://schemas.microsoft.com/office/drawing/2014/main" id="{E82A2332-E944-5D3A-4FBA-9342AB3B9851}"/>
              </a:ext>
            </a:extLst>
          </p:cNvPr>
          <p:cNvPicPr>
            <a:picLocks noChangeAspect="1"/>
          </p:cNvPicPr>
          <p:nvPr/>
        </p:nvPicPr>
        <p:blipFill>
          <a:blip r:embed="rId7"/>
          <a:stretch>
            <a:fillRect/>
          </a:stretch>
        </p:blipFill>
        <p:spPr>
          <a:xfrm>
            <a:off x="7918980" y="2438400"/>
            <a:ext cx="1839771" cy="1079428"/>
          </a:xfrm>
          <a:prstGeom prst="rect">
            <a:avLst/>
          </a:prstGeom>
          <a:ln>
            <a:solidFill>
              <a:schemeClr val="tx1"/>
            </a:solidFill>
          </a:ln>
        </p:spPr>
      </p:pic>
      <p:pic>
        <p:nvPicPr>
          <p:cNvPr id="10" name="Picture 9">
            <a:extLst>
              <a:ext uri="{FF2B5EF4-FFF2-40B4-BE49-F238E27FC236}">
                <a16:creationId xmlns:a16="http://schemas.microsoft.com/office/drawing/2014/main" id="{543E2DEF-8EA9-BE91-B2D9-49DD9C0869F5}"/>
              </a:ext>
            </a:extLst>
          </p:cNvPr>
          <p:cNvPicPr>
            <a:picLocks noChangeAspect="1"/>
          </p:cNvPicPr>
          <p:nvPr/>
        </p:nvPicPr>
        <p:blipFill>
          <a:blip r:embed="rId8"/>
          <a:stretch>
            <a:fillRect/>
          </a:stretch>
        </p:blipFill>
        <p:spPr>
          <a:xfrm>
            <a:off x="9927306" y="2438399"/>
            <a:ext cx="1839773" cy="1079429"/>
          </a:xfrm>
          <a:prstGeom prst="rect">
            <a:avLst/>
          </a:prstGeom>
          <a:ln>
            <a:solidFill>
              <a:schemeClr val="tx1"/>
            </a:solidFill>
          </a:ln>
        </p:spPr>
      </p:pic>
      <p:pic>
        <p:nvPicPr>
          <p:cNvPr id="11" name="Picture 10">
            <a:extLst>
              <a:ext uri="{FF2B5EF4-FFF2-40B4-BE49-F238E27FC236}">
                <a16:creationId xmlns:a16="http://schemas.microsoft.com/office/drawing/2014/main" id="{699EF964-4AC4-752B-D8A0-4E6BA28DDAC1}"/>
              </a:ext>
            </a:extLst>
          </p:cNvPr>
          <p:cNvPicPr>
            <a:picLocks noChangeAspect="1"/>
          </p:cNvPicPr>
          <p:nvPr/>
        </p:nvPicPr>
        <p:blipFill>
          <a:blip r:embed="rId9"/>
          <a:stretch>
            <a:fillRect/>
          </a:stretch>
        </p:blipFill>
        <p:spPr>
          <a:xfrm>
            <a:off x="5857876" y="3737010"/>
            <a:ext cx="1839771" cy="1079428"/>
          </a:xfrm>
          <a:prstGeom prst="rect">
            <a:avLst/>
          </a:prstGeom>
          <a:ln>
            <a:solidFill>
              <a:schemeClr val="tx1"/>
            </a:solidFill>
          </a:ln>
        </p:spPr>
      </p:pic>
      <p:pic>
        <p:nvPicPr>
          <p:cNvPr id="12" name="Picture 11">
            <a:extLst>
              <a:ext uri="{FF2B5EF4-FFF2-40B4-BE49-F238E27FC236}">
                <a16:creationId xmlns:a16="http://schemas.microsoft.com/office/drawing/2014/main" id="{473C7F81-B025-6E28-5D13-DDBD297B492A}"/>
              </a:ext>
            </a:extLst>
          </p:cNvPr>
          <p:cNvPicPr>
            <a:picLocks noChangeAspect="1"/>
          </p:cNvPicPr>
          <p:nvPr/>
        </p:nvPicPr>
        <p:blipFill>
          <a:blip r:embed="rId10"/>
          <a:stretch>
            <a:fillRect/>
          </a:stretch>
        </p:blipFill>
        <p:spPr>
          <a:xfrm>
            <a:off x="7918979" y="3737010"/>
            <a:ext cx="1839774" cy="1079430"/>
          </a:xfrm>
          <a:prstGeom prst="rect">
            <a:avLst/>
          </a:prstGeom>
          <a:ln>
            <a:solidFill>
              <a:schemeClr val="tx1"/>
            </a:solidFill>
          </a:ln>
        </p:spPr>
      </p:pic>
      <p:pic>
        <p:nvPicPr>
          <p:cNvPr id="13" name="Picture 12">
            <a:extLst>
              <a:ext uri="{FF2B5EF4-FFF2-40B4-BE49-F238E27FC236}">
                <a16:creationId xmlns:a16="http://schemas.microsoft.com/office/drawing/2014/main" id="{C52679D3-39B5-3360-FC7D-BEF16B6A2991}"/>
              </a:ext>
            </a:extLst>
          </p:cNvPr>
          <p:cNvPicPr>
            <a:picLocks noChangeAspect="1"/>
          </p:cNvPicPr>
          <p:nvPr/>
        </p:nvPicPr>
        <p:blipFill>
          <a:blip r:embed="rId11"/>
          <a:stretch>
            <a:fillRect/>
          </a:stretch>
        </p:blipFill>
        <p:spPr>
          <a:xfrm>
            <a:off x="1460385" y="4974124"/>
            <a:ext cx="1822605" cy="1069356"/>
          </a:xfrm>
          <a:prstGeom prst="rect">
            <a:avLst/>
          </a:prstGeom>
          <a:ln>
            <a:solidFill>
              <a:schemeClr val="tx1"/>
            </a:solidFill>
          </a:ln>
        </p:spPr>
      </p:pic>
      <p:pic>
        <p:nvPicPr>
          <p:cNvPr id="14" name="Picture 13">
            <a:extLst>
              <a:ext uri="{FF2B5EF4-FFF2-40B4-BE49-F238E27FC236}">
                <a16:creationId xmlns:a16="http://schemas.microsoft.com/office/drawing/2014/main" id="{D901745A-A298-FDD5-00F7-E90AE578DE55}"/>
              </a:ext>
            </a:extLst>
          </p:cNvPr>
          <p:cNvPicPr>
            <a:picLocks noChangeAspect="1"/>
          </p:cNvPicPr>
          <p:nvPr/>
        </p:nvPicPr>
        <p:blipFill>
          <a:blip r:embed="rId12"/>
          <a:stretch>
            <a:fillRect/>
          </a:stretch>
        </p:blipFill>
        <p:spPr>
          <a:xfrm>
            <a:off x="9927306" y="3737010"/>
            <a:ext cx="1842029" cy="1079429"/>
          </a:xfrm>
          <a:prstGeom prst="rect">
            <a:avLst/>
          </a:prstGeom>
          <a:ln>
            <a:solidFill>
              <a:schemeClr val="tx1"/>
            </a:solidFill>
          </a:ln>
        </p:spPr>
      </p:pic>
      <p:pic>
        <p:nvPicPr>
          <p:cNvPr id="15" name="Picture 14">
            <a:extLst>
              <a:ext uri="{FF2B5EF4-FFF2-40B4-BE49-F238E27FC236}">
                <a16:creationId xmlns:a16="http://schemas.microsoft.com/office/drawing/2014/main" id="{17226D6B-A384-54D4-472E-5635FDFAE7B9}"/>
              </a:ext>
            </a:extLst>
          </p:cNvPr>
          <p:cNvPicPr>
            <a:picLocks noChangeAspect="1"/>
          </p:cNvPicPr>
          <p:nvPr/>
        </p:nvPicPr>
        <p:blipFill>
          <a:blip r:embed="rId13"/>
          <a:stretch>
            <a:fillRect/>
          </a:stretch>
        </p:blipFill>
        <p:spPr>
          <a:xfrm>
            <a:off x="3447786" y="3692726"/>
            <a:ext cx="1855384" cy="1088589"/>
          </a:xfrm>
          <a:prstGeom prst="rect">
            <a:avLst/>
          </a:prstGeom>
          <a:ln>
            <a:solidFill>
              <a:schemeClr val="tx1"/>
            </a:solidFill>
          </a:ln>
        </p:spPr>
      </p:pic>
      <p:pic>
        <p:nvPicPr>
          <p:cNvPr id="16" name="Picture 15">
            <a:extLst>
              <a:ext uri="{FF2B5EF4-FFF2-40B4-BE49-F238E27FC236}">
                <a16:creationId xmlns:a16="http://schemas.microsoft.com/office/drawing/2014/main" id="{AD6C8903-F0C5-8241-1BC1-502DCE24D09A}"/>
              </a:ext>
            </a:extLst>
          </p:cNvPr>
          <p:cNvPicPr>
            <a:picLocks noChangeAspect="1"/>
          </p:cNvPicPr>
          <p:nvPr/>
        </p:nvPicPr>
        <p:blipFill>
          <a:blip r:embed="rId14"/>
          <a:stretch>
            <a:fillRect/>
          </a:stretch>
        </p:blipFill>
        <p:spPr>
          <a:xfrm>
            <a:off x="7903367" y="5035622"/>
            <a:ext cx="1855384" cy="1087255"/>
          </a:xfrm>
          <a:prstGeom prst="rect">
            <a:avLst/>
          </a:prstGeom>
          <a:ln>
            <a:solidFill>
              <a:schemeClr val="tx1"/>
            </a:solidFill>
          </a:ln>
        </p:spPr>
      </p:pic>
      <p:cxnSp>
        <p:nvCxnSpPr>
          <p:cNvPr id="18" name="Straight Connector 17">
            <a:extLst>
              <a:ext uri="{FF2B5EF4-FFF2-40B4-BE49-F238E27FC236}">
                <a16:creationId xmlns:a16="http://schemas.microsoft.com/office/drawing/2014/main" id="{7A473ADA-D811-A0FA-CB13-8BD4DF14897C}"/>
              </a:ext>
            </a:extLst>
          </p:cNvPr>
          <p:cNvCxnSpPr/>
          <p:nvPr/>
        </p:nvCxnSpPr>
        <p:spPr>
          <a:xfrm>
            <a:off x="5600700" y="1825625"/>
            <a:ext cx="0" cy="4556125"/>
          </a:xfrm>
          <a:prstGeom prst="line">
            <a:avLst/>
          </a:prstGeom>
          <a:ln>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024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695F-90E1-F9C1-77CB-482F9CC53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836CEC-1094-2C47-A151-0A2111C3055C}"/>
              </a:ext>
            </a:extLst>
          </p:cNvPr>
          <p:cNvSpPr>
            <a:spLocks noGrp="1"/>
          </p:cNvSpPr>
          <p:nvPr>
            <p:ph type="title"/>
          </p:nvPr>
        </p:nvSpPr>
        <p:spPr/>
        <p:txBody>
          <a:bodyPr/>
          <a:lstStyle/>
          <a:p>
            <a:pPr algn="ctr"/>
            <a:r>
              <a:rPr lang="en-GB" dirty="0">
                <a:latin typeface="Titillium Bd" panose="00000800000000000000" pitchFamily="50" charset="0"/>
              </a:rPr>
              <a:t>Antibacterial Sutures</a:t>
            </a:r>
            <a:endParaRPr lang="en-GB" dirty="0"/>
          </a:p>
        </p:txBody>
      </p:sp>
      <p:sp>
        <p:nvSpPr>
          <p:cNvPr id="4" name="Content Placeholder 3">
            <a:extLst>
              <a:ext uri="{FF2B5EF4-FFF2-40B4-BE49-F238E27FC236}">
                <a16:creationId xmlns:a16="http://schemas.microsoft.com/office/drawing/2014/main" id="{BDB2A58A-2DBF-4FE0-0DA0-83EB572B0BBC}"/>
              </a:ext>
            </a:extLst>
          </p:cNvPr>
          <p:cNvSpPr>
            <a:spLocks noGrp="1"/>
          </p:cNvSpPr>
          <p:nvPr>
            <p:ph sz="half" idx="2"/>
          </p:nvPr>
        </p:nvSpPr>
        <p:spPr>
          <a:xfrm>
            <a:off x="952500" y="1825625"/>
            <a:ext cx="10401300" cy="755650"/>
          </a:xfrm>
        </p:spPr>
        <p:txBody>
          <a:bodyPr/>
          <a:lstStyle/>
          <a:p>
            <a:pPr marL="0" indent="0" algn="ctr">
              <a:buNone/>
            </a:pPr>
            <a:r>
              <a:rPr lang="en-GB" dirty="0">
                <a:latin typeface="Titillium" panose="00000500000000000000" pitchFamily="50" charset="0"/>
              </a:rPr>
              <a:t>Ethicon Plus Suture Range</a:t>
            </a:r>
            <a:endParaRPr lang="en-GB" dirty="0"/>
          </a:p>
        </p:txBody>
      </p:sp>
      <p:pic>
        <p:nvPicPr>
          <p:cNvPr id="17" name="Picture 16">
            <a:extLst>
              <a:ext uri="{FF2B5EF4-FFF2-40B4-BE49-F238E27FC236}">
                <a16:creationId xmlns:a16="http://schemas.microsoft.com/office/drawing/2014/main" id="{57D2F228-47B6-39E5-8399-FF8349AC3836}"/>
              </a:ext>
            </a:extLst>
          </p:cNvPr>
          <p:cNvPicPr>
            <a:picLocks noChangeAspect="1"/>
          </p:cNvPicPr>
          <p:nvPr/>
        </p:nvPicPr>
        <p:blipFill>
          <a:blip r:embed="rId3"/>
          <a:srcRect l="16775" r="17419"/>
          <a:stretch>
            <a:fillRect/>
          </a:stretch>
        </p:blipFill>
        <p:spPr>
          <a:xfrm>
            <a:off x="360651" y="704285"/>
            <a:ext cx="2850090" cy="2437944"/>
          </a:xfrm>
          <a:prstGeom prst="rect">
            <a:avLst/>
          </a:prstGeom>
        </p:spPr>
      </p:pic>
      <p:pic>
        <p:nvPicPr>
          <p:cNvPr id="22" name="Picture 21" descr="A petri dish with a sad face&#10;&#10;AI-generated content may be incorrect.">
            <a:extLst>
              <a:ext uri="{FF2B5EF4-FFF2-40B4-BE49-F238E27FC236}">
                <a16:creationId xmlns:a16="http://schemas.microsoft.com/office/drawing/2014/main" id="{B4EFC8E3-4B4A-6A56-B2F2-F4B61C82D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50" y="3144796"/>
            <a:ext cx="3817649" cy="3348079"/>
          </a:xfrm>
          <a:prstGeom prst="rect">
            <a:avLst/>
          </a:prstGeom>
        </p:spPr>
      </p:pic>
      <p:pic>
        <p:nvPicPr>
          <p:cNvPr id="23" name="Picture 22">
            <a:extLst>
              <a:ext uri="{FF2B5EF4-FFF2-40B4-BE49-F238E27FC236}">
                <a16:creationId xmlns:a16="http://schemas.microsoft.com/office/drawing/2014/main" id="{3998F67B-F956-1D01-F4D8-517E3F9B7B56}"/>
              </a:ext>
            </a:extLst>
          </p:cNvPr>
          <p:cNvPicPr>
            <a:picLocks noChangeAspect="1"/>
          </p:cNvPicPr>
          <p:nvPr/>
        </p:nvPicPr>
        <p:blipFill>
          <a:blip r:embed="rId5"/>
          <a:stretch>
            <a:fillRect/>
          </a:stretch>
        </p:blipFill>
        <p:spPr>
          <a:xfrm>
            <a:off x="4508500" y="1457995"/>
            <a:ext cx="7710743" cy="5400005"/>
          </a:xfrm>
          <a:prstGeom prst="rect">
            <a:avLst/>
          </a:prstGeom>
        </p:spPr>
      </p:pic>
    </p:spTree>
    <p:extLst>
      <p:ext uri="{BB962C8B-B14F-4D97-AF65-F5344CB8AC3E}">
        <p14:creationId xmlns:p14="http://schemas.microsoft.com/office/powerpoint/2010/main" val="21107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9D656-588B-EFFC-5062-610281AF1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73C18-E16A-A7A9-C95B-ED6A7DED2757}"/>
              </a:ext>
            </a:extLst>
          </p:cNvPr>
          <p:cNvSpPr>
            <a:spLocks noGrp="1"/>
          </p:cNvSpPr>
          <p:nvPr>
            <p:ph type="title"/>
          </p:nvPr>
        </p:nvSpPr>
        <p:spPr/>
        <p:txBody>
          <a:bodyPr/>
          <a:lstStyle/>
          <a:p>
            <a:pPr algn="ctr"/>
            <a:r>
              <a:rPr lang="en-GB" dirty="0" err="1">
                <a:latin typeface="Titillium Bd" panose="00000800000000000000" pitchFamily="50" charset="0"/>
              </a:rPr>
              <a:t>Stratafix</a:t>
            </a:r>
            <a:r>
              <a:rPr lang="en-GB" dirty="0">
                <a:latin typeface="Titillium Bd" panose="00000800000000000000" pitchFamily="50" charset="0"/>
              </a:rPr>
              <a:t> Sutures</a:t>
            </a:r>
            <a:endParaRPr lang="en-GB" dirty="0"/>
          </a:p>
        </p:txBody>
      </p:sp>
      <p:sp>
        <p:nvSpPr>
          <p:cNvPr id="4" name="Content Placeholder 3">
            <a:extLst>
              <a:ext uri="{FF2B5EF4-FFF2-40B4-BE49-F238E27FC236}">
                <a16:creationId xmlns:a16="http://schemas.microsoft.com/office/drawing/2014/main" id="{3C5B469F-1899-E243-A374-818F5FF724AB}"/>
              </a:ext>
            </a:extLst>
          </p:cNvPr>
          <p:cNvSpPr>
            <a:spLocks noGrp="1"/>
          </p:cNvSpPr>
          <p:nvPr>
            <p:ph sz="half" idx="2"/>
          </p:nvPr>
        </p:nvSpPr>
        <p:spPr>
          <a:xfrm>
            <a:off x="952500" y="1825625"/>
            <a:ext cx="10401300" cy="755650"/>
          </a:xfrm>
        </p:spPr>
        <p:txBody>
          <a:bodyPr/>
          <a:lstStyle/>
          <a:p>
            <a:pPr marL="0" indent="0" algn="ctr">
              <a:buNone/>
            </a:pPr>
            <a:r>
              <a:rPr lang="en-GB" dirty="0">
                <a:latin typeface="Titillium" panose="00000500000000000000" pitchFamily="50" charset="0"/>
              </a:rPr>
              <a:t>Knotless Tissue Control Device</a:t>
            </a:r>
            <a:endParaRPr lang="en-GB" dirty="0"/>
          </a:p>
        </p:txBody>
      </p:sp>
      <p:pic>
        <p:nvPicPr>
          <p:cNvPr id="1026" name="Picture 2">
            <a:extLst>
              <a:ext uri="{FF2B5EF4-FFF2-40B4-BE49-F238E27FC236}">
                <a16:creationId xmlns:a16="http://schemas.microsoft.com/office/drawing/2014/main" id="{EE528E66-5642-99E0-FE44-BF6759972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48" y="1835150"/>
            <a:ext cx="7172198" cy="5022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D2C935-3D99-20D5-3F49-2D59D73E0B40}"/>
              </a:ext>
            </a:extLst>
          </p:cNvPr>
          <p:cNvPicPr>
            <a:picLocks noChangeAspect="1"/>
          </p:cNvPicPr>
          <p:nvPr/>
        </p:nvPicPr>
        <p:blipFill>
          <a:blip r:embed="rId4"/>
          <a:srcRect l="23764" r="21397"/>
          <a:stretch>
            <a:fillRect/>
          </a:stretch>
        </p:blipFill>
        <p:spPr>
          <a:xfrm>
            <a:off x="5480050" y="4166721"/>
            <a:ext cx="2476500" cy="2542054"/>
          </a:xfrm>
          <a:prstGeom prst="rect">
            <a:avLst/>
          </a:prstGeom>
        </p:spPr>
      </p:pic>
      <p:pic>
        <p:nvPicPr>
          <p:cNvPr id="6" name="Picture 5">
            <a:extLst>
              <a:ext uri="{FF2B5EF4-FFF2-40B4-BE49-F238E27FC236}">
                <a16:creationId xmlns:a16="http://schemas.microsoft.com/office/drawing/2014/main" id="{DEE8C909-A3CF-A6C3-F7A4-DB45F381C537}"/>
              </a:ext>
            </a:extLst>
          </p:cNvPr>
          <p:cNvPicPr>
            <a:picLocks noChangeAspect="1"/>
          </p:cNvPicPr>
          <p:nvPr/>
        </p:nvPicPr>
        <p:blipFill>
          <a:blip r:embed="rId5"/>
          <a:stretch>
            <a:fillRect/>
          </a:stretch>
        </p:blipFill>
        <p:spPr>
          <a:xfrm>
            <a:off x="8261350" y="4503033"/>
            <a:ext cx="3321050" cy="1869430"/>
          </a:xfrm>
          <a:prstGeom prst="rect">
            <a:avLst/>
          </a:prstGeom>
        </p:spPr>
      </p:pic>
      <p:pic>
        <p:nvPicPr>
          <p:cNvPr id="7" name="Picture 6">
            <a:extLst>
              <a:ext uri="{FF2B5EF4-FFF2-40B4-BE49-F238E27FC236}">
                <a16:creationId xmlns:a16="http://schemas.microsoft.com/office/drawing/2014/main" id="{F87FEF99-7713-6DE2-300C-60BD3B8ABA1F}"/>
              </a:ext>
            </a:extLst>
          </p:cNvPr>
          <p:cNvPicPr>
            <a:picLocks noChangeAspect="1"/>
          </p:cNvPicPr>
          <p:nvPr/>
        </p:nvPicPr>
        <p:blipFill>
          <a:blip r:embed="rId6"/>
          <a:stretch>
            <a:fillRect/>
          </a:stretch>
        </p:blipFill>
        <p:spPr>
          <a:xfrm>
            <a:off x="3802441" y="-1936750"/>
            <a:ext cx="9692896" cy="6788150"/>
          </a:xfrm>
          <a:prstGeom prst="rect">
            <a:avLst/>
          </a:prstGeom>
        </p:spPr>
      </p:pic>
    </p:spTree>
    <p:extLst>
      <p:ext uri="{BB962C8B-B14F-4D97-AF65-F5344CB8AC3E}">
        <p14:creationId xmlns:p14="http://schemas.microsoft.com/office/powerpoint/2010/main" val="16117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Step-by-Step Guide to Wound Closure using STRATAFIX in Open Surgery | J&amp;J MedTech">
            <a:hlinkClick r:id="" action="ppaction://media"/>
            <a:extLst>
              <a:ext uri="{FF2B5EF4-FFF2-40B4-BE49-F238E27FC236}">
                <a16:creationId xmlns:a16="http://schemas.microsoft.com/office/drawing/2014/main" id="{75968204-18C0-DABF-7B33-79A9D2EEF3B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24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E73CEF-ABE9-9BBC-C4F9-ADCB2611FC16}"/>
              </a:ext>
            </a:extLst>
          </p:cNvPr>
          <p:cNvSpPr txBox="1">
            <a:spLocks/>
          </p:cNvSpPr>
          <p:nvPr/>
        </p:nvSpPr>
        <p:spPr>
          <a:xfrm>
            <a:off x="838200" y="-9207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a:latin typeface="Titillium Bd" panose="00000800000000000000" pitchFamily="50" charset="0"/>
              </a:rPr>
              <a:t>Select Sutures Online </a:t>
            </a:r>
            <a:endParaRPr lang="en-GB" sz="4400" dirty="0"/>
          </a:p>
        </p:txBody>
      </p:sp>
      <p:pic>
        <p:nvPicPr>
          <p:cNvPr id="7" name="Picture 6">
            <a:extLst>
              <a:ext uri="{FF2B5EF4-FFF2-40B4-BE49-F238E27FC236}">
                <a16:creationId xmlns:a16="http://schemas.microsoft.com/office/drawing/2014/main" id="{8B26947A-8879-7B5A-308D-71308DCE85ED}"/>
              </a:ext>
            </a:extLst>
          </p:cNvPr>
          <p:cNvPicPr>
            <a:picLocks noChangeAspect="1"/>
          </p:cNvPicPr>
          <p:nvPr/>
        </p:nvPicPr>
        <p:blipFill>
          <a:blip r:embed="rId2"/>
          <a:stretch>
            <a:fillRect/>
          </a:stretch>
        </p:blipFill>
        <p:spPr>
          <a:xfrm>
            <a:off x="2140116" y="2339975"/>
            <a:ext cx="7911768" cy="3974712"/>
          </a:xfrm>
          <a:prstGeom prst="rect">
            <a:avLst/>
          </a:prstGeom>
        </p:spPr>
      </p:pic>
      <p:sp>
        <p:nvSpPr>
          <p:cNvPr id="9" name="Content Placeholder 3">
            <a:extLst>
              <a:ext uri="{FF2B5EF4-FFF2-40B4-BE49-F238E27FC236}">
                <a16:creationId xmlns:a16="http://schemas.microsoft.com/office/drawing/2014/main" id="{A2D73D93-BD47-7557-998F-649C7FE35303}"/>
              </a:ext>
            </a:extLst>
          </p:cNvPr>
          <p:cNvSpPr txBox="1">
            <a:spLocks/>
          </p:cNvSpPr>
          <p:nvPr/>
        </p:nvSpPr>
        <p:spPr>
          <a:xfrm>
            <a:off x="1104900" y="1584325"/>
            <a:ext cx="10401300" cy="755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Titillium" panose="00000500000000000000" pitchFamily="50" charset="0"/>
                <a:hlinkClick r:id="rId3"/>
              </a:rPr>
              <a:t>www.eb-med.com</a:t>
            </a:r>
            <a:r>
              <a:rPr lang="en-GB" dirty="0">
                <a:latin typeface="Titillium" panose="00000500000000000000" pitchFamily="50" charset="0"/>
              </a:rPr>
              <a:t> - Try our product filter!</a:t>
            </a:r>
            <a:endParaRPr lang="en-GB" dirty="0"/>
          </a:p>
        </p:txBody>
      </p:sp>
    </p:spTree>
    <p:extLst>
      <p:ext uri="{BB962C8B-B14F-4D97-AF65-F5344CB8AC3E}">
        <p14:creationId xmlns:p14="http://schemas.microsoft.com/office/powerpoint/2010/main" val="36279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C14FF6-1415-9E82-3EBD-51ABE587465A}"/>
              </a:ext>
            </a:extLst>
          </p:cNvPr>
          <p:cNvPicPr>
            <a:picLocks noChangeAspect="1"/>
          </p:cNvPicPr>
          <p:nvPr/>
        </p:nvPicPr>
        <p:blipFill>
          <a:blip r:embed="rId3"/>
          <a:stretch>
            <a:fillRect/>
          </a:stretch>
        </p:blipFill>
        <p:spPr>
          <a:xfrm>
            <a:off x="230654" y="1573466"/>
            <a:ext cx="2491338" cy="2561516"/>
          </a:xfrm>
          <a:prstGeom prst="rect">
            <a:avLst/>
          </a:prstGeom>
        </p:spPr>
      </p:pic>
      <p:pic>
        <p:nvPicPr>
          <p:cNvPr id="5" name="Picture 4">
            <a:extLst>
              <a:ext uri="{FF2B5EF4-FFF2-40B4-BE49-F238E27FC236}">
                <a16:creationId xmlns:a16="http://schemas.microsoft.com/office/drawing/2014/main" id="{2B9D7477-0588-77A7-8E89-79AC54B16D26}"/>
              </a:ext>
            </a:extLst>
          </p:cNvPr>
          <p:cNvPicPr>
            <a:picLocks noChangeAspect="1"/>
          </p:cNvPicPr>
          <p:nvPr/>
        </p:nvPicPr>
        <p:blipFill>
          <a:blip r:embed="rId4"/>
          <a:stretch>
            <a:fillRect/>
          </a:stretch>
        </p:blipFill>
        <p:spPr>
          <a:xfrm>
            <a:off x="139428" y="284057"/>
            <a:ext cx="2673791" cy="1398463"/>
          </a:xfrm>
          <a:prstGeom prst="rect">
            <a:avLst/>
          </a:prstGeom>
        </p:spPr>
      </p:pic>
      <p:pic>
        <p:nvPicPr>
          <p:cNvPr id="7" name="Picture 6">
            <a:extLst>
              <a:ext uri="{FF2B5EF4-FFF2-40B4-BE49-F238E27FC236}">
                <a16:creationId xmlns:a16="http://schemas.microsoft.com/office/drawing/2014/main" id="{4291A877-7B5C-A525-4D7B-2244A400ACF1}"/>
              </a:ext>
            </a:extLst>
          </p:cNvPr>
          <p:cNvPicPr>
            <a:picLocks noChangeAspect="1"/>
          </p:cNvPicPr>
          <p:nvPr/>
        </p:nvPicPr>
        <p:blipFill>
          <a:blip r:embed="rId5"/>
          <a:stretch>
            <a:fillRect/>
          </a:stretch>
        </p:blipFill>
        <p:spPr>
          <a:xfrm>
            <a:off x="2224653" y="252671"/>
            <a:ext cx="2648321" cy="3335257"/>
          </a:xfrm>
          <a:prstGeom prst="rect">
            <a:avLst/>
          </a:prstGeom>
        </p:spPr>
      </p:pic>
      <p:pic>
        <p:nvPicPr>
          <p:cNvPr id="9" name="Picture 8">
            <a:extLst>
              <a:ext uri="{FF2B5EF4-FFF2-40B4-BE49-F238E27FC236}">
                <a16:creationId xmlns:a16="http://schemas.microsoft.com/office/drawing/2014/main" id="{10ECD7BE-44F5-92B4-8795-D16AC3A0BBD9}"/>
              </a:ext>
            </a:extLst>
          </p:cNvPr>
          <p:cNvPicPr>
            <a:picLocks noChangeAspect="1"/>
          </p:cNvPicPr>
          <p:nvPr/>
        </p:nvPicPr>
        <p:blipFill>
          <a:blip r:embed="rId6"/>
          <a:stretch>
            <a:fillRect/>
          </a:stretch>
        </p:blipFill>
        <p:spPr>
          <a:xfrm>
            <a:off x="3909780" y="255476"/>
            <a:ext cx="2648321" cy="3505691"/>
          </a:xfrm>
          <a:prstGeom prst="rect">
            <a:avLst/>
          </a:prstGeom>
        </p:spPr>
      </p:pic>
      <p:pic>
        <p:nvPicPr>
          <p:cNvPr id="13" name="Picture 12">
            <a:extLst>
              <a:ext uri="{FF2B5EF4-FFF2-40B4-BE49-F238E27FC236}">
                <a16:creationId xmlns:a16="http://schemas.microsoft.com/office/drawing/2014/main" id="{0722124F-5C2B-4D42-3A22-83D14620BA12}"/>
              </a:ext>
            </a:extLst>
          </p:cNvPr>
          <p:cNvPicPr>
            <a:picLocks noChangeAspect="1"/>
          </p:cNvPicPr>
          <p:nvPr/>
        </p:nvPicPr>
        <p:blipFill>
          <a:blip r:embed="rId7"/>
          <a:stretch>
            <a:fillRect/>
          </a:stretch>
        </p:blipFill>
        <p:spPr>
          <a:xfrm>
            <a:off x="85479" y="4208059"/>
            <a:ext cx="2781688" cy="2152950"/>
          </a:xfrm>
          <a:prstGeom prst="rect">
            <a:avLst/>
          </a:prstGeom>
        </p:spPr>
      </p:pic>
      <p:pic>
        <p:nvPicPr>
          <p:cNvPr id="15" name="Picture 14">
            <a:extLst>
              <a:ext uri="{FF2B5EF4-FFF2-40B4-BE49-F238E27FC236}">
                <a16:creationId xmlns:a16="http://schemas.microsoft.com/office/drawing/2014/main" id="{0C5DB5F5-1FFA-3886-B793-14CD09291914}"/>
              </a:ext>
            </a:extLst>
          </p:cNvPr>
          <p:cNvPicPr>
            <a:picLocks noChangeAspect="1"/>
          </p:cNvPicPr>
          <p:nvPr/>
        </p:nvPicPr>
        <p:blipFill>
          <a:blip r:embed="rId8"/>
          <a:stretch>
            <a:fillRect/>
          </a:stretch>
        </p:blipFill>
        <p:spPr>
          <a:xfrm>
            <a:off x="2000606" y="4119098"/>
            <a:ext cx="2630561" cy="1809677"/>
          </a:xfrm>
          <a:prstGeom prst="rect">
            <a:avLst/>
          </a:prstGeom>
        </p:spPr>
      </p:pic>
      <p:pic>
        <p:nvPicPr>
          <p:cNvPr id="17" name="Picture 16">
            <a:extLst>
              <a:ext uri="{FF2B5EF4-FFF2-40B4-BE49-F238E27FC236}">
                <a16:creationId xmlns:a16="http://schemas.microsoft.com/office/drawing/2014/main" id="{74F79A9B-757D-031F-9148-FACCD0D75D0C}"/>
              </a:ext>
            </a:extLst>
          </p:cNvPr>
          <p:cNvPicPr>
            <a:picLocks noChangeAspect="1"/>
          </p:cNvPicPr>
          <p:nvPr/>
        </p:nvPicPr>
        <p:blipFill>
          <a:blip r:embed="rId9"/>
          <a:stretch>
            <a:fillRect/>
          </a:stretch>
        </p:blipFill>
        <p:spPr>
          <a:xfrm>
            <a:off x="5594907" y="309457"/>
            <a:ext cx="2715004" cy="3477110"/>
          </a:xfrm>
          <a:prstGeom prst="rect">
            <a:avLst/>
          </a:prstGeom>
        </p:spPr>
      </p:pic>
      <p:pic>
        <p:nvPicPr>
          <p:cNvPr id="20" name="Picture 19">
            <a:extLst>
              <a:ext uri="{FF2B5EF4-FFF2-40B4-BE49-F238E27FC236}">
                <a16:creationId xmlns:a16="http://schemas.microsoft.com/office/drawing/2014/main" id="{692E01BB-B75C-D8AA-DDE5-A4BCADC8DD0E}"/>
              </a:ext>
            </a:extLst>
          </p:cNvPr>
          <p:cNvPicPr>
            <a:picLocks noChangeAspect="1"/>
          </p:cNvPicPr>
          <p:nvPr/>
        </p:nvPicPr>
        <p:blipFill>
          <a:blip r:embed="rId10"/>
          <a:stretch>
            <a:fillRect/>
          </a:stretch>
        </p:blipFill>
        <p:spPr>
          <a:xfrm>
            <a:off x="7319028" y="284057"/>
            <a:ext cx="2686425" cy="3477110"/>
          </a:xfrm>
          <a:prstGeom prst="rect">
            <a:avLst/>
          </a:prstGeom>
        </p:spPr>
      </p:pic>
      <p:pic>
        <p:nvPicPr>
          <p:cNvPr id="22" name="Picture 21">
            <a:extLst>
              <a:ext uri="{FF2B5EF4-FFF2-40B4-BE49-F238E27FC236}">
                <a16:creationId xmlns:a16="http://schemas.microsoft.com/office/drawing/2014/main" id="{F9FAD00D-CF42-0C67-217A-1E4E25007B8D}"/>
              </a:ext>
            </a:extLst>
          </p:cNvPr>
          <p:cNvPicPr>
            <a:picLocks noChangeAspect="1"/>
          </p:cNvPicPr>
          <p:nvPr/>
        </p:nvPicPr>
        <p:blipFill>
          <a:blip r:embed="rId11"/>
          <a:stretch>
            <a:fillRect/>
          </a:stretch>
        </p:blipFill>
        <p:spPr>
          <a:xfrm>
            <a:off x="9070838" y="296757"/>
            <a:ext cx="2715004" cy="3477110"/>
          </a:xfrm>
          <a:prstGeom prst="rect">
            <a:avLst/>
          </a:prstGeom>
        </p:spPr>
      </p:pic>
      <p:pic>
        <p:nvPicPr>
          <p:cNvPr id="24" name="Picture 23">
            <a:extLst>
              <a:ext uri="{FF2B5EF4-FFF2-40B4-BE49-F238E27FC236}">
                <a16:creationId xmlns:a16="http://schemas.microsoft.com/office/drawing/2014/main" id="{C3EB8D9A-12E1-BACE-1028-47D9870DD1D2}"/>
              </a:ext>
            </a:extLst>
          </p:cNvPr>
          <p:cNvPicPr>
            <a:picLocks noChangeAspect="1"/>
          </p:cNvPicPr>
          <p:nvPr/>
        </p:nvPicPr>
        <p:blipFill>
          <a:blip r:embed="rId12"/>
          <a:stretch>
            <a:fillRect/>
          </a:stretch>
        </p:blipFill>
        <p:spPr>
          <a:xfrm>
            <a:off x="4524726" y="3693740"/>
            <a:ext cx="2269491" cy="2908784"/>
          </a:xfrm>
          <a:prstGeom prst="rect">
            <a:avLst/>
          </a:prstGeom>
        </p:spPr>
      </p:pic>
      <p:pic>
        <p:nvPicPr>
          <p:cNvPr id="26" name="Picture 25">
            <a:extLst>
              <a:ext uri="{FF2B5EF4-FFF2-40B4-BE49-F238E27FC236}">
                <a16:creationId xmlns:a16="http://schemas.microsoft.com/office/drawing/2014/main" id="{D0760F13-56DF-3117-2672-BBE87EC4F696}"/>
              </a:ext>
            </a:extLst>
          </p:cNvPr>
          <p:cNvPicPr>
            <a:picLocks noChangeAspect="1"/>
          </p:cNvPicPr>
          <p:nvPr/>
        </p:nvPicPr>
        <p:blipFill>
          <a:blip r:embed="rId13"/>
          <a:stretch>
            <a:fillRect/>
          </a:stretch>
        </p:blipFill>
        <p:spPr>
          <a:xfrm>
            <a:off x="6626903" y="3786567"/>
            <a:ext cx="2287649" cy="2921769"/>
          </a:xfrm>
          <a:prstGeom prst="rect">
            <a:avLst/>
          </a:prstGeom>
        </p:spPr>
      </p:pic>
      <p:pic>
        <p:nvPicPr>
          <p:cNvPr id="28" name="Picture 27">
            <a:extLst>
              <a:ext uri="{FF2B5EF4-FFF2-40B4-BE49-F238E27FC236}">
                <a16:creationId xmlns:a16="http://schemas.microsoft.com/office/drawing/2014/main" id="{164137B7-88A2-2739-7B90-F86602DC0E4E}"/>
              </a:ext>
            </a:extLst>
          </p:cNvPr>
          <p:cNvPicPr>
            <a:picLocks noChangeAspect="1"/>
          </p:cNvPicPr>
          <p:nvPr/>
        </p:nvPicPr>
        <p:blipFill>
          <a:blip r:embed="rId14"/>
          <a:stretch>
            <a:fillRect/>
          </a:stretch>
        </p:blipFill>
        <p:spPr>
          <a:xfrm>
            <a:off x="9031844" y="3693740"/>
            <a:ext cx="2450736" cy="3080206"/>
          </a:xfrm>
          <a:prstGeom prst="rect">
            <a:avLst/>
          </a:prstGeom>
        </p:spPr>
      </p:pic>
    </p:spTree>
    <p:extLst>
      <p:ext uri="{BB962C8B-B14F-4D97-AF65-F5344CB8AC3E}">
        <p14:creationId xmlns:p14="http://schemas.microsoft.com/office/powerpoint/2010/main" val="18448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gloves and a stethoscope pointing at a white board&#10;&#10;AI-generated content may be incorrect.">
            <a:extLst>
              <a:ext uri="{FF2B5EF4-FFF2-40B4-BE49-F238E27FC236}">
                <a16:creationId xmlns:a16="http://schemas.microsoft.com/office/drawing/2014/main" id="{8372703D-FC84-8189-2D97-302ADC0D2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487"/>
            <a:ext cx="12192000" cy="9755342"/>
          </a:xfrm>
          <a:prstGeom prst="rect">
            <a:avLst/>
          </a:prstGeom>
        </p:spPr>
      </p:pic>
      <p:sp>
        <p:nvSpPr>
          <p:cNvPr id="5" name="Title 1">
            <a:extLst>
              <a:ext uri="{FF2B5EF4-FFF2-40B4-BE49-F238E27FC236}">
                <a16:creationId xmlns:a16="http://schemas.microsoft.com/office/drawing/2014/main" id="{2638B10E-7C92-71AC-C841-3FA2F32BBC1A}"/>
              </a:ext>
            </a:extLst>
          </p:cNvPr>
          <p:cNvSpPr>
            <a:spLocks noGrp="1"/>
          </p:cNvSpPr>
          <p:nvPr>
            <p:ph type="ctrTitle"/>
          </p:nvPr>
        </p:nvSpPr>
        <p:spPr>
          <a:xfrm>
            <a:off x="1631696" y="4171155"/>
            <a:ext cx="9144000" cy="1655763"/>
          </a:xfrm>
        </p:spPr>
        <p:txBody>
          <a:bodyPr anchor="t">
            <a:normAutofit fontScale="90000"/>
          </a:bodyPr>
          <a:lstStyle/>
          <a:p>
            <a:pPr>
              <a:lnSpc>
                <a:spcPct val="100000"/>
              </a:lnSpc>
            </a:pPr>
            <a:r>
              <a:rPr lang="en-GB" dirty="0">
                <a:latin typeface="Titillium Bd" panose="00000800000000000000" pitchFamily="50" charset="0"/>
              </a:rPr>
              <a:t>The End</a:t>
            </a:r>
            <a:br>
              <a:rPr lang="en-GB" dirty="0">
                <a:latin typeface="Titillium Bd" panose="00000800000000000000" pitchFamily="50" charset="0"/>
              </a:rPr>
            </a:br>
            <a:r>
              <a:rPr lang="en-GB" dirty="0">
                <a:latin typeface="Titillium" panose="00000500000000000000" pitchFamily="50" charset="0"/>
              </a:rPr>
              <a:t>Thank You For Your Time</a:t>
            </a:r>
            <a:br>
              <a:rPr lang="en-GB" dirty="0">
                <a:latin typeface="Titillium Bd" panose="00000800000000000000" pitchFamily="50" charset="0"/>
              </a:rPr>
            </a:br>
            <a:r>
              <a:rPr lang="en-GB" sz="4000" dirty="0">
                <a:latin typeface="Titillium" panose="00000500000000000000" pitchFamily="50" charset="0"/>
              </a:rPr>
              <a:t>Any Questions?</a:t>
            </a:r>
          </a:p>
        </p:txBody>
      </p:sp>
    </p:spTree>
    <p:extLst>
      <p:ext uri="{BB962C8B-B14F-4D97-AF65-F5344CB8AC3E}">
        <p14:creationId xmlns:p14="http://schemas.microsoft.com/office/powerpoint/2010/main" val="41644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69B8F-3207-E6AD-3113-5915FC101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15D504EC-2C05-A787-408D-BF670A616586}"/>
                  </a:ext>
                </a:extLst>
              </p14:cNvPr>
              <p14:cNvContentPartPr/>
              <p14:nvPr/>
            </p14:nvContentPartPr>
            <p14:xfrm>
              <a:off x="4928523" y="2731891"/>
              <a:ext cx="1216440" cy="720"/>
            </p14:xfrm>
          </p:contentPart>
        </mc:Choice>
        <mc:Fallback xmlns="">
          <p:pic>
            <p:nvPicPr>
              <p:cNvPr id="7" name="Ink 6">
                <a:extLst>
                  <a:ext uri="{FF2B5EF4-FFF2-40B4-BE49-F238E27FC236}">
                    <a16:creationId xmlns:a16="http://schemas.microsoft.com/office/drawing/2014/main" id="{15D504EC-2C05-A787-408D-BF670A616586}"/>
                  </a:ext>
                </a:extLst>
              </p:cNvPr>
              <p:cNvPicPr/>
              <p:nvPr/>
            </p:nvPicPr>
            <p:blipFill>
              <a:blip r:embed="rId5"/>
              <a:stretch>
                <a:fillRect/>
              </a:stretch>
            </p:blipFill>
            <p:spPr>
              <a:xfrm>
                <a:off x="4874523" y="2515891"/>
                <a:ext cx="1324080" cy="432000"/>
              </a:xfrm>
              <a:prstGeom prst="rect">
                <a:avLst/>
              </a:prstGeom>
            </p:spPr>
          </p:pic>
        </mc:Fallback>
      </mc:AlternateContent>
    </p:spTree>
    <p:extLst>
      <p:ext uri="{BB962C8B-B14F-4D97-AF65-F5344CB8AC3E}">
        <p14:creationId xmlns:p14="http://schemas.microsoft.com/office/powerpoint/2010/main" val="360341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0C2A-4EA3-3063-9D6C-3F014322A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2025D-EA89-7307-3F38-97494340D763}"/>
              </a:ext>
            </a:extLst>
          </p:cNvPr>
          <p:cNvSpPr>
            <a:spLocks noGrp="1"/>
          </p:cNvSpPr>
          <p:nvPr>
            <p:ph type="title"/>
          </p:nvPr>
        </p:nvSpPr>
        <p:spPr/>
        <p:txBody>
          <a:bodyPr/>
          <a:lstStyle/>
          <a:p>
            <a:pPr algn="ctr"/>
            <a:r>
              <a:rPr lang="en-GB" dirty="0">
                <a:latin typeface="Titillium Bd" panose="00000800000000000000" pitchFamily="50" charset="0"/>
              </a:rPr>
              <a:t>Suture Structure</a:t>
            </a:r>
            <a:endParaRPr lang="en-GB" dirty="0"/>
          </a:p>
        </p:txBody>
      </p:sp>
      <p:sp>
        <p:nvSpPr>
          <p:cNvPr id="3" name="Content Placeholder 2">
            <a:extLst>
              <a:ext uri="{FF2B5EF4-FFF2-40B4-BE49-F238E27FC236}">
                <a16:creationId xmlns:a16="http://schemas.microsoft.com/office/drawing/2014/main" id="{ED859D6A-3392-D37C-8B10-62B1452D8574}"/>
              </a:ext>
            </a:extLst>
          </p:cNvPr>
          <p:cNvSpPr>
            <a:spLocks noGrp="1"/>
          </p:cNvSpPr>
          <p:nvPr>
            <p:ph sz="half" idx="1"/>
          </p:nvPr>
        </p:nvSpPr>
        <p:spPr>
          <a:xfrm>
            <a:off x="838200" y="1825625"/>
            <a:ext cx="5181600" cy="900793"/>
          </a:xfrm>
        </p:spPr>
        <p:txBody>
          <a:bodyPr/>
          <a:lstStyle/>
          <a:p>
            <a:pPr marL="0" indent="0" algn="ctr">
              <a:buNone/>
            </a:pPr>
            <a:r>
              <a:rPr lang="en-GB" dirty="0">
                <a:latin typeface="Titillium" panose="00000500000000000000" pitchFamily="50" charset="0"/>
              </a:rPr>
              <a:t>Monofilament</a:t>
            </a:r>
            <a:endParaRPr lang="en-GB" dirty="0"/>
          </a:p>
        </p:txBody>
      </p:sp>
      <p:sp>
        <p:nvSpPr>
          <p:cNvPr id="4" name="Content Placeholder 3">
            <a:extLst>
              <a:ext uri="{FF2B5EF4-FFF2-40B4-BE49-F238E27FC236}">
                <a16:creationId xmlns:a16="http://schemas.microsoft.com/office/drawing/2014/main" id="{94D9ADA0-DEBE-4852-E7EB-143FC91E2CFC}"/>
              </a:ext>
            </a:extLst>
          </p:cNvPr>
          <p:cNvSpPr>
            <a:spLocks noGrp="1"/>
          </p:cNvSpPr>
          <p:nvPr>
            <p:ph sz="half" idx="2"/>
          </p:nvPr>
        </p:nvSpPr>
        <p:spPr>
          <a:xfrm>
            <a:off x="6172200" y="1825625"/>
            <a:ext cx="5181600" cy="1200604"/>
          </a:xfrm>
        </p:spPr>
        <p:txBody>
          <a:bodyPr/>
          <a:lstStyle/>
          <a:p>
            <a:pPr marL="0" indent="0" algn="ctr">
              <a:buNone/>
            </a:pPr>
            <a:r>
              <a:rPr lang="en-GB" dirty="0">
                <a:latin typeface="Titillium" panose="00000500000000000000" pitchFamily="50" charset="0"/>
              </a:rPr>
              <a:t>Braided</a:t>
            </a:r>
            <a:endParaRPr lang="en-GB" dirty="0"/>
          </a:p>
        </p:txBody>
      </p:sp>
      <p:pic>
        <p:nvPicPr>
          <p:cNvPr id="7" name="Picture 6" descr="A close-up of a blue and white tube&#10;&#10;AI-generated content may be incorrect.">
            <a:extLst>
              <a:ext uri="{FF2B5EF4-FFF2-40B4-BE49-F238E27FC236}">
                <a16:creationId xmlns:a16="http://schemas.microsoft.com/office/drawing/2014/main" id="{9C303247-597F-23C0-3E06-3361582D03A2}"/>
              </a:ext>
            </a:extLst>
          </p:cNvPr>
          <p:cNvPicPr>
            <a:picLocks noChangeAspect="1"/>
          </p:cNvPicPr>
          <p:nvPr/>
        </p:nvPicPr>
        <p:blipFill>
          <a:blip r:embed="rId3">
            <a:extLst>
              <a:ext uri="{28A0092B-C50C-407E-A947-70E740481C1C}">
                <a14:useLocalDpi xmlns:a14="http://schemas.microsoft.com/office/drawing/2010/main" val="0"/>
              </a:ext>
            </a:extLst>
          </a:blip>
          <a:srcRect b="56498"/>
          <a:stretch>
            <a:fillRect/>
          </a:stretch>
        </p:blipFill>
        <p:spPr>
          <a:xfrm>
            <a:off x="1099457" y="2528207"/>
            <a:ext cx="4659086" cy="900793"/>
          </a:xfrm>
          <a:prstGeom prst="rect">
            <a:avLst/>
          </a:prstGeom>
        </p:spPr>
      </p:pic>
      <p:pic>
        <p:nvPicPr>
          <p:cNvPr id="9" name="Picture 8" descr="A close-up of a blue and white tube&#10;&#10;AI-generated content may be incorrect.">
            <a:extLst>
              <a:ext uri="{FF2B5EF4-FFF2-40B4-BE49-F238E27FC236}">
                <a16:creationId xmlns:a16="http://schemas.microsoft.com/office/drawing/2014/main" id="{E7F44056-F580-F736-AEAB-49F749B79F2F}"/>
              </a:ext>
            </a:extLst>
          </p:cNvPr>
          <p:cNvPicPr>
            <a:picLocks noChangeAspect="1"/>
          </p:cNvPicPr>
          <p:nvPr/>
        </p:nvPicPr>
        <p:blipFill>
          <a:blip r:embed="rId3">
            <a:extLst>
              <a:ext uri="{28A0092B-C50C-407E-A947-70E740481C1C}">
                <a14:useLocalDpi xmlns:a14="http://schemas.microsoft.com/office/drawing/2010/main" val="0"/>
              </a:ext>
            </a:extLst>
          </a:blip>
          <a:srcRect t="55593"/>
          <a:stretch>
            <a:fillRect/>
          </a:stretch>
        </p:blipFill>
        <p:spPr>
          <a:xfrm>
            <a:off x="6520543" y="2528207"/>
            <a:ext cx="4659086" cy="919539"/>
          </a:xfrm>
          <a:prstGeom prst="rect">
            <a:avLst/>
          </a:prstGeom>
        </p:spPr>
      </p:pic>
      <p:sp>
        <p:nvSpPr>
          <p:cNvPr id="10" name="Content Placeholder 3">
            <a:extLst>
              <a:ext uri="{FF2B5EF4-FFF2-40B4-BE49-F238E27FC236}">
                <a16:creationId xmlns:a16="http://schemas.microsoft.com/office/drawing/2014/main" id="{224B4CEE-4396-9EAC-A534-B5A0874F1E3D}"/>
              </a:ext>
            </a:extLst>
          </p:cNvPr>
          <p:cNvSpPr txBox="1">
            <a:spLocks/>
          </p:cNvSpPr>
          <p:nvPr/>
        </p:nvSpPr>
        <p:spPr>
          <a:xfrm>
            <a:off x="3320143" y="3853203"/>
            <a:ext cx="5181600" cy="1038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err="1">
                <a:latin typeface="Titillium" panose="00000500000000000000" pitchFamily="50" charset="0"/>
              </a:rPr>
              <a:t>Stratafix</a:t>
            </a:r>
            <a:endParaRPr lang="en-GB" dirty="0"/>
          </a:p>
        </p:txBody>
      </p:sp>
      <p:pic>
        <p:nvPicPr>
          <p:cNvPr id="12" name="Picture 11" descr="A purple arrow with a blue arrow&#10;&#10;AI-generated content may be incorrect.">
            <a:extLst>
              <a:ext uri="{FF2B5EF4-FFF2-40B4-BE49-F238E27FC236}">
                <a16:creationId xmlns:a16="http://schemas.microsoft.com/office/drawing/2014/main" id="{1ECE6353-888F-35AA-5F34-0103CE32C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201" y="4574531"/>
            <a:ext cx="3588885" cy="2099427"/>
          </a:xfrm>
          <a:prstGeom prst="rect">
            <a:avLst/>
          </a:prstGeom>
        </p:spPr>
      </p:pic>
    </p:spTree>
    <p:extLst>
      <p:ext uri="{BB962C8B-B14F-4D97-AF65-F5344CB8AC3E}">
        <p14:creationId xmlns:p14="http://schemas.microsoft.com/office/powerpoint/2010/main" val="33641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54C56-BFC1-F6A6-A408-BE03196237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C3C512-2BAD-64FA-F588-A8C67D72F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A65EFC2-0A9D-140F-FF1E-B7B33C6C9605}"/>
                  </a:ext>
                </a:extLst>
              </p14:cNvPr>
              <p14:cNvContentPartPr/>
              <p14:nvPr/>
            </p14:nvContentPartPr>
            <p14:xfrm>
              <a:off x="3668435" y="2776496"/>
              <a:ext cx="1216440" cy="720"/>
            </p14:xfrm>
          </p:contentPart>
        </mc:Choice>
        <mc:Fallback xmlns="">
          <p:pic>
            <p:nvPicPr>
              <p:cNvPr id="7" name="Ink 6">
                <a:extLst>
                  <a:ext uri="{FF2B5EF4-FFF2-40B4-BE49-F238E27FC236}">
                    <a16:creationId xmlns:a16="http://schemas.microsoft.com/office/drawing/2014/main" id="{DA65EFC2-0A9D-140F-FF1E-B7B33C6C9605}"/>
                  </a:ext>
                </a:extLst>
              </p:cNvPr>
              <p:cNvPicPr/>
              <p:nvPr/>
            </p:nvPicPr>
            <p:blipFill>
              <a:blip r:embed="rId5"/>
              <a:stretch>
                <a:fillRect/>
              </a:stretch>
            </p:blipFill>
            <p:spPr>
              <a:xfrm>
                <a:off x="3614435" y="2560496"/>
                <a:ext cx="1324080" cy="432000"/>
              </a:xfrm>
              <a:prstGeom prst="rect">
                <a:avLst/>
              </a:prstGeom>
            </p:spPr>
          </p:pic>
        </mc:Fallback>
      </mc:AlternateContent>
    </p:spTree>
    <p:extLst>
      <p:ext uri="{BB962C8B-B14F-4D97-AF65-F5344CB8AC3E}">
        <p14:creationId xmlns:p14="http://schemas.microsoft.com/office/powerpoint/2010/main" val="250050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2F2BF-9219-59B2-1B6B-E4E762C0D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2C30C-5471-D819-5477-17197A9A9271}"/>
              </a:ext>
            </a:extLst>
          </p:cNvPr>
          <p:cNvSpPr>
            <a:spLocks noGrp="1"/>
          </p:cNvSpPr>
          <p:nvPr>
            <p:ph type="title"/>
          </p:nvPr>
        </p:nvSpPr>
        <p:spPr/>
        <p:txBody>
          <a:bodyPr/>
          <a:lstStyle/>
          <a:p>
            <a:pPr algn="ctr"/>
            <a:r>
              <a:rPr lang="en-GB" dirty="0">
                <a:latin typeface="Titillium Bd" panose="00000800000000000000" pitchFamily="50" charset="0"/>
              </a:rPr>
              <a:t>Suture Guage (Thread Diameter)</a:t>
            </a:r>
            <a:endParaRPr lang="en-GB" dirty="0"/>
          </a:p>
        </p:txBody>
      </p:sp>
      <p:sp>
        <p:nvSpPr>
          <p:cNvPr id="13" name="Content Placeholder 2">
            <a:extLst>
              <a:ext uri="{FF2B5EF4-FFF2-40B4-BE49-F238E27FC236}">
                <a16:creationId xmlns:a16="http://schemas.microsoft.com/office/drawing/2014/main" id="{16EEDE02-6247-0709-8A0C-B03F9D388329}"/>
              </a:ext>
            </a:extLst>
          </p:cNvPr>
          <p:cNvSpPr txBox="1">
            <a:spLocks/>
          </p:cNvSpPr>
          <p:nvPr/>
        </p:nvSpPr>
        <p:spPr>
          <a:xfrm>
            <a:off x="838200" y="1825625"/>
            <a:ext cx="10352314" cy="900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Titillium" panose="00000500000000000000" pitchFamily="50" charset="0"/>
              </a:rPr>
              <a:t>Suture USP</a:t>
            </a:r>
            <a:endParaRPr lang="en-GB" dirty="0"/>
          </a:p>
        </p:txBody>
      </p:sp>
      <p:pic>
        <p:nvPicPr>
          <p:cNvPr id="4" name="Picture 3" descr="A number line with numbers and letters&#10;&#10;AI-generated content may be incorrect.">
            <a:extLst>
              <a:ext uri="{FF2B5EF4-FFF2-40B4-BE49-F238E27FC236}">
                <a16:creationId xmlns:a16="http://schemas.microsoft.com/office/drawing/2014/main" id="{BE17EEDB-C16A-5A70-6CF8-2AF3F8E9EACA}"/>
              </a:ext>
            </a:extLst>
          </p:cNvPr>
          <p:cNvPicPr>
            <a:picLocks noChangeAspect="1"/>
          </p:cNvPicPr>
          <p:nvPr/>
        </p:nvPicPr>
        <p:blipFill>
          <a:blip r:embed="rId3">
            <a:extLst>
              <a:ext uri="{28A0092B-C50C-407E-A947-70E740481C1C}">
                <a14:useLocalDpi xmlns:a14="http://schemas.microsoft.com/office/drawing/2010/main" val="0"/>
              </a:ext>
            </a:extLst>
          </a:blip>
          <a:srcRect l="5278" t="24652" r="5648" b="7161"/>
          <a:stretch>
            <a:fillRect/>
          </a:stretch>
        </p:blipFill>
        <p:spPr>
          <a:xfrm>
            <a:off x="1207666" y="2381956"/>
            <a:ext cx="9776668" cy="4209804"/>
          </a:xfrm>
          <a:prstGeom prst="rect">
            <a:avLst/>
          </a:prstGeom>
        </p:spPr>
      </p:pic>
    </p:spTree>
    <p:extLst>
      <p:ext uri="{BB962C8B-B14F-4D97-AF65-F5344CB8AC3E}">
        <p14:creationId xmlns:p14="http://schemas.microsoft.com/office/powerpoint/2010/main" val="104510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9CA8A-3ADA-9E66-B753-20F487CE61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C02F0E-109A-7A69-4E4B-B41AEE1A5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768A139-9E39-8198-1ABF-65154B8F2C37}"/>
                  </a:ext>
                </a:extLst>
              </p14:cNvPr>
              <p14:cNvContentPartPr/>
              <p14:nvPr/>
            </p14:nvContentPartPr>
            <p14:xfrm>
              <a:off x="2035320" y="1850109"/>
              <a:ext cx="1011960" cy="198000"/>
            </p14:xfrm>
          </p:contentPart>
        </mc:Choice>
        <mc:Fallback xmlns="">
          <p:pic>
            <p:nvPicPr>
              <p:cNvPr id="2" name="Ink 1">
                <a:extLst>
                  <a:ext uri="{FF2B5EF4-FFF2-40B4-BE49-F238E27FC236}">
                    <a16:creationId xmlns:a16="http://schemas.microsoft.com/office/drawing/2014/main" id="{2768A139-9E39-8198-1ABF-65154B8F2C37}"/>
                  </a:ext>
                </a:extLst>
              </p:cNvPr>
              <p:cNvPicPr/>
              <p:nvPr/>
            </p:nvPicPr>
            <p:blipFill>
              <a:blip r:embed="rId5"/>
              <a:stretch>
                <a:fillRect/>
              </a:stretch>
            </p:blipFill>
            <p:spPr>
              <a:xfrm>
                <a:off x="1945680" y="1670469"/>
                <a:ext cx="1191600" cy="557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2961277F-E626-83DC-AB39-50E1E06791A6}"/>
                  </a:ext>
                </a:extLst>
              </p14:cNvPr>
              <p14:cNvContentPartPr/>
              <p14:nvPr/>
            </p14:nvContentPartPr>
            <p14:xfrm>
              <a:off x="1937400" y="2317749"/>
              <a:ext cx="1318320" cy="79560"/>
            </p14:xfrm>
          </p:contentPart>
        </mc:Choice>
        <mc:Fallback xmlns="">
          <p:pic>
            <p:nvPicPr>
              <p:cNvPr id="4" name="Ink 3">
                <a:extLst>
                  <a:ext uri="{FF2B5EF4-FFF2-40B4-BE49-F238E27FC236}">
                    <a16:creationId xmlns:a16="http://schemas.microsoft.com/office/drawing/2014/main" id="{2961277F-E626-83DC-AB39-50E1E06791A6}"/>
                  </a:ext>
                </a:extLst>
              </p:cNvPr>
              <p:cNvPicPr/>
              <p:nvPr/>
            </p:nvPicPr>
            <p:blipFill>
              <a:blip r:embed="rId7"/>
              <a:stretch>
                <a:fillRect/>
              </a:stretch>
            </p:blipFill>
            <p:spPr>
              <a:xfrm>
                <a:off x="1847760" y="2137749"/>
                <a:ext cx="1497960" cy="439200"/>
              </a:xfrm>
              <a:prstGeom prst="rect">
                <a:avLst/>
              </a:prstGeom>
            </p:spPr>
          </p:pic>
        </mc:Fallback>
      </mc:AlternateContent>
    </p:spTree>
    <p:extLst>
      <p:ext uri="{BB962C8B-B14F-4D97-AF65-F5344CB8AC3E}">
        <p14:creationId xmlns:p14="http://schemas.microsoft.com/office/powerpoint/2010/main" val="31595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07CC-D77C-18B7-1A30-590249140A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6714C2C-39F3-7574-255F-6C5C2AFA6534}"/>
              </a:ext>
            </a:extLst>
          </p:cNvPr>
          <p:cNvPicPr>
            <a:picLocks noChangeAspect="1"/>
          </p:cNvPicPr>
          <p:nvPr/>
        </p:nvPicPr>
        <p:blipFill>
          <a:blip r:embed="rId3"/>
          <a:srcRect l="22462" t="63843" r="32472"/>
          <a:stretch>
            <a:fillRect/>
          </a:stretch>
        </p:blipFill>
        <p:spPr>
          <a:xfrm>
            <a:off x="0" y="1798234"/>
            <a:ext cx="7451714" cy="4185104"/>
          </a:xfrm>
          <a:prstGeom prst="rect">
            <a:avLst/>
          </a:prstGeom>
        </p:spPr>
      </p:pic>
      <p:sp>
        <p:nvSpPr>
          <p:cNvPr id="2" name="Title 1">
            <a:extLst>
              <a:ext uri="{FF2B5EF4-FFF2-40B4-BE49-F238E27FC236}">
                <a16:creationId xmlns:a16="http://schemas.microsoft.com/office/drawing/2014/main" id="{E3EAA975-354A-A140-EF46-D49ED70ED0C2}"/>
              </a:ext>
            </a:extLst>
          </p:cNvPr>
          <p:cNvSpPr>
            <a:spLocks noGrp="1"/>
          </p:cNvSpPr>
          <p:nvPr>
            <p:ph type="title"/>
          </p:nvPr>
        </p:nvSpPr>
        <p:spPr/>
        <p:txBody>
          <a:bodyPr/>
          <a:lstStyle/>
          <a:p>
            <a:pPr algn="ctr"/>
            <a:r>
              <a:rPr lang="en-GB" dirty="0">
                <a:latin typeface="Titillium Bd" panose="00000800000000000000" pitchFamily="50" charset="0"/>
              </a:rPr>
              <a:t>Suture Length</a:t>
            </a:r>
            <a:endParaRPr lang="en-GB" dirty="0"/>
          </a:p>
        </p:txBody>
      </p:sp>
      <p:pic>
        <p:nvPicPr>
          <p:cNvPr id="9" name="Picture 8" descr="A blue and silver wire&#10;&#10;AI-generated content may be incorrect.">
            <a:extLst>
              <a:ext uri="{FF2B5EF4-FFF2-40B4-BE49-F238E27FC236}">
                <a16:creationId xmlns:a16="http://schemas.microsoft.com/office/drawing/2014/main" id="{43C5C4FA-61ED-1318-8353-A7C97E71C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480458"/>
            <a:ext cx="6858000" cy="6858000"/>
          </a:xfrm>
          <a:prstGeom prst="rect">
            <a:avLst/>
          </a:prstGeom>
        </p:spPr>
      </p:pic>
    </p:spTree>
    <p:extLst>
      <p:ext uri="{BB962C8B-B14F-4D97-AF65-F5344CB8AC3E}">
        <p14:creationId xmlns:p14="http://schemas.microsoft.com/office/powerpoint/2010/main" val="43729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A2A3-DB4F-0E09-A55D-BB7FB12397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775666-B899-0A02-C480-F26370FF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6268">
            <a:off x="-824149" y="-1273894"/>
            <a:ext cx="13436842" cy="940578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035AF7B-BE5A-23CA-8F45-EF95BDCE3621}"/>
                  </a:ext>
                </a:extLst>
              </p14:cNvPr>
              <p14:cNvContentPartPr/>
              <p14:nvPr/>
            </p14:nvContentPartPr>
            <p14:xfrm>
              <a:off x="1839480" y="4626137"/>
              <a:ext cx="1480680" cy="33120"/>
            </p14:xfrm>
          </p:contentPart>
        </mc:Choice>
        <mc:Fallback xmlns="">
          <p:pic>
            <p:nvPicPr>
              <p:cNvPr id="6" name="Ink 5">
                <a:extLst>
                  <a:ext uri="{FF2B5EF4-FFF2-40B4-BE49-F238E27FC236}">
                    <a16:creationId xmlns:a16="http://schemas.microsoft.com/office/drawing/2014/main" id="{3035AF7B-BE5A-23CA-8F45-EF95BDCE3621}"/>
                  </a:ext>
                </a:extLst>
              </p:cNvPr>
              <p:cNvPicPr/>
              <p:nvPr/>
            </p:nvPicPr>
            <p:blipFill>
              <a:blip r:embed="rId5"/>
              <a:stretch>
                <a:fillRect/>
              </a:stretch>
            </p:blipFill>
            <p:spPr>
              <a:xfrm>
                <a:off x="1749480" y="4446137"/>
                <a:ext cx="1660320" cy="392760"/>
              </a:xfrm>
              <a:prstGeom prst="rect">
                <a:avLst/>
              </a:prstGeom>
            </p:spPr>
          </p:pic>
        </mc:Fallback>
      </mc:AlternateContent>
    </p:spTree>
    <p:extLst>
      <p:ext uri="{BB962C8B-B14F-4D97-AF65-F5344CB8AC3E}">
        <p14:creationId xmlns:p14="http://schemas.microsoft.com/office/powerpoint/2010/main" val="9182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1295</Words>
  <Application>Microsoft Office PowerPoint</Application>
  <PresentationFormat>Widescreen</PresentationFormat>
  <Paragraphs>177</Paragraphs>
  <Slides>26</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Aptos Display</vt:lpstr>
      <vt:lpstr>Arial</vt:lpstr>
      <vt:lpstr>Titillium</vt:lpstr>
      <vt:lpstr>Titillium Bd</vt:lpstr>
      <vt:lpstr>Office Theme</vt:lpstr>
      <vt:lpstr>Understanding Sutures What a minefield!</vt:lpstr>
      <vt:lpstr>Suture Material Type</vt:lpstr>
      <vt:lpstr>PowerPoint Presentation</vt:lpstr>
      <vt:lpstr>Suture Structure</vt:lpstr>
      <vt:lpstr>PowerPoint Presentation</vt:lpstr>
      <vt:lpstr>Suture Guage (Thread Diameter)</vt:lpstr>
      <vt:lpstr>PowerPoint Presentation</vt:lpstr>
      <vt:lpstr>Suture Length</vt:lpstr>
      <vt:lpstr>PowerPoint Presentation</vt:lpstr>
      <vt:lpstr>The Needle – Needle Shapes</vt:lpstr>
      <vt:lpstr>PowerPoint Presentation</vt:lpstr>
      <vt:lpstr>The Needle – Needle Point</vt:lpstr>
      <vt:lpstr>PowerPoint Presentation</vt:lpstr>
      <vt:lpstr>The Needle – Needle Size</vt:lpstr>
      <vt:lpstr>PowerPoint Presentation</vt:lpstr>
      <vt:lpstr>The Needle – Needle Cobination Codes</vt:lpstr>
      <vt:lpstr>PowerPoint Presentation</vt:lpstr>
      <vt:lpstr>The Needle – Needle Uses</vt:lpstr>
      <vt:lpstr>PowerPoint Presentation</vt:lpstr>
      <vt:lpstr>J&amp;J Suture Types</vt:lpstr>
      <vt:lpstr>Antibacterial Sutures</vt:lpstr>
      <vt:lpstr>Stratafix Sutures</vt:lpstr>
      <vt:lpstr>PowerPoint Presentation</vt:lpstr>
      <vt:lpstr>PowerPoint Presentation</vt:lpstr>
      <vt:lpstr>PowerPoint Presentation</vt:lpstr>
      <vt:lpstr>The End Thank You For Your Time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Harriet White | Ebrington NI</dc:creator>
  <cp:lastModifiedBy>Harriet White | Ebrington NI</cp:lastModifiedBy>
  <cp:revision>58</cp:revision>
  <dcterms:created xsi:type="dcterms:W3CDTF">2025-09-04T09:13:20Z</dcterms:created>
  <dcterms:modified xsi:type="dcterms:W3CDTF">2025-09-16T09:43:37Z</dcterms:modified>
</cp:coreProperties>
</file>